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56" r:id="rId2"/>
    <p:sldId id="261" r:id="rId3"/>
    <p:sldId id="257" r:id="rId4"/>
    <p:sldId id="258" r:id="rId5"/>
    <p:sldId id="259" r:id="rId6"/>
    <p:sldId id="260"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STIG" initials="M" lastIdx="1" clrIdx="0">
    <p:extLst>
      <p:ext uri="{19B8F6BF-5375-455C-9EA6-DF929625EA0E}">
        <p15:presenceInfo xmlns:p15="http://schemas.microsoft.com/office/powerpoint/2012/main" userId="MASTI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95" d="100"/>
          <a:sy n="95" d="100"/>
        </p:scale>
        <p:origin x="62" y="26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39223C-A578-49C4-9925-77EC2B75EA92}" type="datetimeFigureOut">
              <a:rPr lang="en-US" smtClean="0"/>
              <a:t>6/6/2025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E8B6CB-B8A6-486B-B699-A33A703AFC8D}" type="slidenum">
              <a:rPr lang="en-US" smtClean="0"/>
              <a:t>‹#›</a:t>
            </a:fld>
            <a:endParaRPr lang="en-US"/>
          </a:p>
        </p:txBody>
      </p:sp>
    </p:spTree>
    <p:extLst>
      <p:ext uri="{BB962C8B-B14F-4D97-AF65-F5344CB8AC3E}">
        <p14:creationId xmlns:p14="http://schemas.microsoft.com/office/powerpoint/2010/main" val="1754556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15DB775-680A-453E-8AA4-0FB8B0037FEE}" type="datetimeFigureOut">
              <a:rPr lang="en-US" smtClean="0"/>
              <a:t>6/6/2025</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A3FC8C07-E034-4BDA-892A-7429441B902F}" type="slidenum">
              <a:rPr lang="en-US" smtClean="0"/>
              <a:t>‹#›</a:t>
            </a:fld>
            <a:endParaRPr lang="en-US"/>
          </a:p>
        </p:txBody>
      </p:sp>
    </p:spTree>
    <p:extLst>
      <p:ext uri="{BB962C8B-B14F-4D97-AF65-F5344CB8AC3E}">
        <p14:creationId xmlns:p14="http://schemas.microsoft.com/office/powerpoint/2010/main" val="1162977410"/>
      </p:ext>
    </p:extLst>
  </p:cSld>
  <p:clrMapOvr>
    <a:masterClrMapping/>
  </p:clrMapOvr>
  <mc:AlternateContent xmlns:mc="http://schemas.openxmlformats.org/markup-compatibility/2006" xmlns:p14="http://schemas.microsoft.com/office/powerpoint/2010/main">
    <mc:Choice Requires="p14">
      <p:transition spd="slow" p14:dur="3400" advTm="1000">
        <p14:reveal/>
      </p:transition>
    </mc:Choice>
    <mc:Fallback xmlns="">
      <p:transition spd="slow" advTm="1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15DB775-680A-453E-8AA4-0FB8B0037FEE}" type="datetimeFigureOut">
              <a:rPr lang="en-US" smtClean="0"/>
              <a:t>6/6/2025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FC8C07-E034-4BDA-892A-7429441B902F}" type="slidenum">
              <a:rPr lang="en-US" smtClean="0"/>
              <a:t>‹#›</a:t>
            </a:fld>
            <a:endParaRPr lang="en-US"/>
          </a:p>
        </p:txBody>
      </p:sp>
    </p:spTree>
    <p:extLst>
      <p:ext uri="{BB962C8B-B14F-4D97-AF65-F5344CB8AC3E}">
        <p14:creationId xmlns:p14="http://schemas.microsoft.com/office/powerpoint/2010/main" val="3968127794"/>
      </p:ext>
    </p:extLst>
  </p:cSld>
  <p:clrMapOvr>
    <a:masterClrMapping/>
  </p:clrMapOvr>
  <mc:AlternateContent xmlns:mc="http://schemas.openxmlformats.org/markup-compatibility/2006" xmlns:p14="http://schemas.microsoft.com/office/powerpoint/2010/main">
    <mc:Choice Requires="p14">
      <p:transition spd="slow" p14:dur="3400" advTm="1000">
        <p14:reveal/>
      </p:transition>
    </mc:Choice>
    <mc:Fallback xmlns="">
      <p:transition spd="slow" advTm="1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15DB775-680A-453E-8AA4-0FB8B0037FEE}" type="datetimeFigureOut">
              <a:rPr lang="en-US" smtClean="0"/>
              <a:t>6/6/2025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FC8C07-E034-4BDA-892A-7429441B902F}" type="slidenum">
              <a:rPr lang="en-US" smtClean="0"/>
              <a:t>‹#›</a:t>
            </a:fld>
            <a:endParaRPr lang="en-US"/>
          </a:p>
        </p:txBody>
      </p:sp>
    </p:spTree>
    <p:extLst>
      <p:ext uri="{BB962C8B-B14F-4D97-AF65-F5344CB8AC3E}">
        <p14:creationId xmlns:p14="http://schemas.microsoft.com/office/powerpoint/2010/main" val="2843048210"/>
      </p:ext>
    </p:extLst>
  </p:cSld>
  <p:clrMapOvr>
    <a:masterClrMapping/>
  </p:clrMapOvr>
  <mc:AlternateContent xmlns:mc="http://schemas.openxmlformats.org/markup-compatibility/2006" xmlns:p14="http://schemas.microsoft.com/office/powerpoint/2010/main">
    <mc:Choice Requires="p14">
      <p:transition spd="slow" p14:dur="3400" advTm="1000">
        <p14:reveal/>
      </p:transition>
    </mc:Choice>
    <mc:Fallback xmlns="">
      <p:transition spd="slow" advTm="1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15DB775-680A-453E-8AA4-0FB8B0037FEE}" type="datetimeFigureOut">
              <a:rPr lang="en-US" smtClean="0"/>
              <a:t>6/6/2025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FC8C07-E034-4BDA-892A-7429441B902F}"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39778537"/>
      </p:ext>
    </p:extLst>
  </p:cSld>
  <p:clrMapOvr>
    <a:masterClrMapping/>
  </p:clrMapOvr>
  <mc:AlternateContent xmlns:mc="http://schemas.openxmlformats.org/markup-compatibility/2006" xmlns:p14="http://schemas.microsoft.com/office/powerpoint/2010/main">
    <mc:Choice Requires="p14">
      <p:transition spd="slow" p14:dur="3400" advTm="1000">
        <p14:reveal/>
      </p:transition>
    </mc:Choice>
    <mc:Fallback xmlns="">
      <p:transition spd="slow" advTm="1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15DB775-680A-453E-8AA4-0FB8B0037FEE}" type="datetimeFigureOut">
              <a:rPr lang="en-US" smtClean="0"/>
              <a:t>6/6/2025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FC8C07-E034-4BDA-892A-7429441B902F}" type="slidenum">
              <a:rPr lang="en-US" smtClean="0"/>
              <a:t>‹#›</a:t>
            </a:fld>
            <a:endParaRPr lang="en-US"/>
          </a:p>
        </p:txBody>
      </p:sp>
    </p:spTree>
    <p:extLst>
      <p:ext uri="{BB962C8B-B14F-4D97-AF65-F5344CB8AC3E}">
        <p14:creationId xmlns:p14="http://schemas.microsoft.com/office/powerpoint/2010/main" val="2306764054"/>
      </p:ext>
    </p:extLst>
  </p:cSld>
  <p:clrMapOvr>
    <a:masterClrMapping/>
  </p:clrMapOvr>
  <mc:AlternateContent xmlns:mc="http://schemas.openxmlformats.org/markup-compatibility/2006" xmlns:p14="http://schemas.microsoft.com/office/powerpoint/2010/main">
    <mc:Choice Requires="p14">
      <p:transition spd="slow" p14:dur="3400" advTm="1000">
        <p14:reveal/>
      </p:transition>
    </mc:Choice>
    <mc:Fallback xmlns="">
      <p:transition spd="slow" advTm="1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15DB775-680A-453E-8AA4-0FB8B0037FEE}" type="datetimeFigureOut">
              <a:rPr lang="en-US" smtClean="0"/>
              <a:t>6/6/2025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FC8C07-E034-4BDA-892A-7429441B902F}" type="slidenum">
              <a:rPr lang="en-US" smtClean="0"/>
              <a:t>‹#›</a:t>
            </a:fld>
            <a:endParaRPr lang="en-US"/>
          </a:p>
        </p:txBody>
      </p:sp>
    </p:spTree>
    <p:extLst>
      <p:ext uri="{BB962C8B-B14F-4D97-AF65-F5344CB8AC3E}">
        <p14:creationId xmlns:p14="http://schemas.microsoft.com/office/powerpoint/2010/main" val="3941793125"/>
      </p:ext>
    </p:extLst>
  </p:cSld>
  <p:clrMapOvr>
    <a:masterClrMapping/>
  </p:clrMapOvr>
  <mc:AlternateContent xmlns:mc="http://schemas.openxmlformats.org/markup-compatibility/2006" xmlns:p14="http://schemas.microsoft.com/office/powerpoint/2010/main">
    <mc:Choice Requires="p14">
      <p:transition spd="slow" p14:dur="3400" advTm="1000">
        <p14:reveal/>
      </p:transition>
    </mc:Choice>
    <mc:Fallback xmlns="">
      <p:transition spd="slow" advTm="1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15DB775-680A-453E-8AA4-0FB8B0037FEE}" type="datetimeFigureOut">
              <a:rPr lang="en-US" smtClean="0"/>
              <a:t>6/6/2025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FC8C07-E034-4BDA-892A-7429441B902F}" type="slidenum">
              <a:rPr lang="en-US" smtClean="0"/>
              <a:t>‹#›</a:t>
            </a:fld>
            <a:endParaRPr lang="en-US"/>
          </a:p>
        </p:txBody>
      </p:sp>
    </p:spTree>
    <p:extLst>
      <p:ext uri="{BB962C8B-B14F-4D97-AF65-F5344CB8AC3E}">
        <p14:creationId xmlns:p14="http://schemas.microsoft.com/office/powerpoint/2010/main" val="1120587602"/>
      </p:ext>
    </p:extLst>
  </p:cSld>
  <p:clrMapOvr>
    <a:masterClrMapping/>
  </p:clrMapOvr>
  <mc:AlternateContent xmlns:mc="http://schemas.openxmlformats.org/markup-compatibility/2006" xmlns:p14="http://schemas.microsoft.com/office/powerpoint/2010/main">
    <mc:Choice Requires="p14">
      <p:transition spd="slow" p14:dur="3400" advTm="1000">
        <p14:reveal/>
      </p:transition>
    </mc:Choice>
    <mc:Fallback xmlns="">
      <p:transition spd="slow" advTm="1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5DB775-680A-453E-8AA4-0FB8B0037FEE}" type="datetimeFigureOut">
              <a:rPr lang="en-US" smtClean="0"/>
              <a:t>6/6/2025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FC8C07-E034-4BDA-892A-7429441B902F}" type="slidenum">
              <a:rPr lang="en-US" smtClean="0"/>
              <a:t>‹#›</a:t>
            </a:fld>
            <a:endParaRPr lang="en-US"/>
          </a:p>
        </p:txBody>
      </p:sp>
    </p:spTree>
    <p:extLst>
      <p:ext uri="{BB962C8B-B14F-4D97-AF65-F5344CB8AC3E}">
        <p14:creationId xmlns:p14="http://schemas.microsoft.com/office/powerpoint/2010/main" val="2017138823"/>
      </p:ext>
    </p:extLst>
  </p:cSld>
  <p:clrMapOvr>
    <a:masterClrMapping/>
  </p:clrMapOvr>
  <mc:AlternateContent xmlns:mc="http://schemas.openxmlformats.org/markup-compatibility/2006" xmlns:p14="http://schemas.microsoft.com/office/powerpoint/2010/main">
    <mc:Choice Requires="p14">
      <p:transition spd="slow" p14:dur="3400" advTm="1000">
        <p14:reveal/>
      </p:transition>
    </mc:Choice>
    <mc:Fallback xmlns="">
      <p:transition spd="slow" advTm="1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5DB775-680A-453E-8AA4-0FB8B0037FEE}" type="datetimeFigureOut">
              <a:rPr lang="en-US" smtClean="0"/>
              <a:t>6/6/2025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FC8C07-E034-4BDA-892A-7429441B902F}" type="slidenum">
              <a:rPr lang="en-US" smtClean="0"/>
              <a:t>‹#›</a:t>
            </a:fld>
            <a:endParaRPr lang="en-US"/>
          </a:p>
        </p:txBody>
      </p:sp>
    </p:spTree>
    <p:extLst>
      <p:ext uri="{BB962C8B-B14F-4D97-AF65-F5344CB8AC3E}">
        <p14:creationId xmlns:p14="http://schemas.microsoft.com/office/powerpoint/2010/main" val="850197529"/>
      </p:ext>
    </p:extLst>
  </p:cSld>
  <p:clrMapOvr>
    <a:masterClrMapping/>
  </p:clrMapOvr>
  <mc:AlternateContent xmlns:mc="http://schemas.openxmlformats.org/markup-compatibility/2006" xmlns:p14="http://schemas.microsoft.com/office/powerpoint/2010/main">
    <mc:Choice Requires="p14">
      <p:transition spd="slow" p14:dur="3400" advTm="1000">
        <p14:reveal/>
      </p:transition>
    </mc:Choice>
    <mc:Fallback xmlns="">
      <p:transition spd="slow" advTm="1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5DB775-680A-453E-8AA4-0FB8B0037FEE}" type="datetimeFigureOut">
              <a:rPr lang="en-US" smtClean="0"/>
              <a:t>6/6/2025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FC8C07-E034-4BDA-892A-7429441B902F}" type="slidenum">
              <a:rPr lang="en-US" smtClean="0"/>
              <a:t>‹#›</a:t>
            </a:fld>
            <a:endParaRPr lang="en-US"/>
          </a:p>
        </p:txBody>
      </p:sp>
    </p:spTree>
    <p:extLst>
      <p:ext uri="{BB962C8B-B14F-4D97-AF65-F5344CB8AC3E}">
        <p14:creationId xmlns:p14="http://schemas.microsoft.com/office/powerpoint/2010/main" val="3262135547"/>
      </p:ext>
    </p:extLst>
  </p:cSld>
  <p:clrMapOvr>
    <a:masterClrMapping/>
  </p:clrMapOvr>
  <mc:AlternateContent xmlns:mc="http://schemas.openxmlformats.org/markup-compatibility/2006" xmlns:p14="http://schemas.microsoft.com/office/powerpoint/2010/main">
    <mc:Choice Requires="p14">
      <p:transition spd="slow" p14:dur="3400" advTm="1000">
        <p14:reveal/>
      </p:transition>
    </mc:Choice>
    <mc:Fallback xmlns="">
      <p:transition spd="slow" advTm="1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15DB775-680A-453E-8AA4-0FB8B0037FEE}" type="datetimeFigureOut">
              <a:rPr lang="en-US" smtClean="0"/>
              <a:t>6/6/2025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FC8C07-E034-4BDA-892A-7429441B902F}" type="slidenum">
              <a:rPr lang="en-US" smtClean="0"/>
              <a:t>‹#›</a:t>
            </a:fld>
            <a:endParaRPr lang="en-US"/>
          </a:p>
        </p:txBody>
      </p:sp>
    </p:spTree>
    <p:extLst>
      <p:ext uri="{BB962C8B-B14F-4D97-AF65-F5344CB8AC3E}">
        <p14:creationId xmlns:p14="http://schemas.microsoft.com/office/powerpoint/2010/main" val="2080783832"/>
      </p:ext>
    </p:extLst>
  </p:cSld>
  <p:clrMapOvr>
    <a:masterClrMapping/>
  </p:clrMapOvr>
  <mc:AlternateContent xmlns:mc="http://schemas.openxmlformats.org/markup-compatibility/2006" xmlns:p14="http://schemas.microsoft.com/office/powerpoint/2010/main">
    <mc:Choice Requires="p14">
      <p:transition spd="slow" p14:dur="3400" advTm="1000">
        <p14:reveal/>
      </p:transition>
    </mc:Choice>
    <mc:Fallback xmlns="">
      <p:transition spd="slow" advTm="1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5DB775-680A-453E-8AA4-0FB8B0037FEE}" type="datetimeFigureOut">
              <a:rPr lang="en-US" smtClean="0"/>
              <a:t>6/6/2025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FC8C07-E034-4BDA-892A-7429441B902F}" type="slidenum">
              <a:rPr lang="en-US" smtClean="0"/>
              <a:t>‹#›</a:t>
            </a:fld>
            <a:endParaRPr lang="en-US"/>
          </a:p>
        </p:txBody>
      </p:sp>
    </p:spTree>
    <p:extLst>
      <p:ext uri="{BB962C8B-B14F-4D97-AF65-F5344CB8AC3E}">
        <p14:creationId xmlns:p14="http://schemas.microsoft.com/office/powerpoint/2010/main" val="2915941189"/>
      </p:ext>
    </p:extLst>
  </p:cSld>
  <p:clrMapOvr>
    <a:masterClrMapping/>
  </p:clrMapOvr>
  <mc:AlternateContent xmlns:mc="http://schemas.openxmlformats.org/markup-compatibility/2006" xmlns:p14="http://schemas.microsoft.com/office/powerpoint/2010/main">
    <mc:Choice Requires="p14">
      <p:transition spd="slow" p14:dur="3400" advTm="1000">
        <p14:reveal/>
      </p:transition>
    </mc:Choice>
    <mc:Fallback xmlns="">
      <p:transition spd="slow" advTm="1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15DB775-680A-453E-8AA4-0FB8B0037FEE}" type="datetimeFigureOut">
              <a:rPr lang="en-US" smtClean="0"/>
              <a:t>6/6/2025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FC8C07-E034-4BDA-892A-7429441B902F}" type="slidenum">
              <a:rPr lang="en-US" smtClean="0"/>
              <a:t>‹#›</a:t>
            </a:fld>
            <a:endParaRPr lang="en-US"/>
          </a:p>
        </p:txBody>
      </p:sp>
    </p:spTree>
    <p:extLst>
      <p:ext uri="{BB962C8B-B14F-4D97-AF65-F5344CB8AC3E}">
        <p14:creationId xmlns:p14="http://schemas.microsoft.com/office/powerpoint/2010/main" val="951307896"/>
      </p:ext>
    </p:extLst>
  </p:cSld>
  <p:clrMapOvr>
    <a:masterClrMapping/>
  </p:clrMapOvr>
  <mc:AlternateContent xmlns:mc="http://schemas.openxmlformats.org/markup-compatibility/2006" xmlns:p14="http://schemas.microsoft.com/office/powerpoint/2010/main">
    <mc:Choice Requires="p14">
      <p:transition spd="slow" p14:dur="3400" advTm="1000">
        <p14:reveal/>
      </p:transition>
    </mc:Choice>
    <mc:Fallback xmlns="">
      <p:transition spd="slow" advTm="1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5DB775-680A-453E-8AA4-0FB8B0037FEE}" type="datetimeFigureOut">
              <a:rPr lang="en-US" smtClean="0"/>
              <a:t>6/6/2025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FC8C07-E034-4BDA-892A-7429441B902F}" type="slidenum">
              <a:rPr lang="en-US" smtClean="0"/>
              <a:t>‹#›</a:t>
            </a:fld>
            <a:endParaRPr lang="en-US"/>
          </a:p>
        </p:txBody>
      </p:sp>
    </p:spTree>
    <p:extLst>
      <p:ext uri="{BB962C8B-B14F-4D97-AF65-F5344CB8AC3E}">
        <p14:creationId xmlns:p14="http://schemas.microsoft.com/office/powerpoint/2010/main" val="3991922052"/>
      </p:ext>
    </p:extLst>
  </p:cSld>
  <p:clrMapOvr>
    <a:masterClrMapping/>
  </p:clrMapOvr>
  <mc:AlternateContent xmlns:mc="http://schemas.openxmlformats.org/markup-compatibility/2006" xmlns:p14="http://schemas.microsoft.com/office/powerpoint/2010/main">
    <mc:Choice Requires="p14">
      <p:transition spd="slow" p14:dur="3400" advTm="1000">
        <p14:reveal/>
      </p:transition>
    </mc:Choice>
    <mc:Fallback xmlns="">
      <p:transition spd="slow" advTm="1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5DB775-680A-453E-8AA4-0FB8B0037FEE}" type="datetimeFigureOut">
              <a:rPr lang="en-US" smtClean="0"/>
              <a:t>6/6/2025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FC8C07-E034-4BDA-892A-7429441B902F}" type="slidenum">
              <a:rPr lang="en-US" smtClean="0"/>
              <a:t>‹#›</a:t>
            </a:fld>
            <a:endParaRPr lang="en-US"/>
          </a:p>
        </p:txBody>
      </p:sp>
    </p:spTree>
    <p:extLst>
      <p:ext uri="{BB962C8B-B14F-4D97-AF65-F5344CB8AC3E}">
        <p14:creationId xmlns:p14="http://schemas.microsoft.com/office/powerpoint/2010/main" val="3993233522"/>
      </p:ext>
    </p:extLst>
  </p:cSld>
  <p:clrMapOvr>
    <a:masterClrMapping/>
  </p:clrMapOvr>
  <mc:AlternateContent xmlns:mc="http://schemas.openxmlformats.org/markup-compatibility/2006" xmlns:p14="http://schemas.microsoft.com/office/powerpoint/2010/main">
    <mc:Choice Requires="p14">
      <p:transition spd="slow" p14:dur="3400" advTm="1000">
        <p14:reveal/>
      </p:transition>
    </mc:Choice>
    <mc:Fallback xmlns="">
      <p:transition spd="slow" advTm="1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15DB775-680A-453E-8AA4-0FB8B0037FEE}" type="datetimeFigureOut">
              <a:rPr lang="en-US" smtClean="0"/>
              <a:t>6/6/2025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FC8C07-E034-4BDA-892A-7429441B902F}" type="slidenum">
              <a:rPr lang="en-US" smtClean="0"/>
              <a:t>‹#›</a:t>
            </a:fld>
            <a:endParaRPr lang="en-US"/>
          </a:p>
        </p:txBody>
      </p:sp>
    </p:spTree>
    <p:extLst>
      <p:ext uri="{BB962C8B-B14F-4D97-AF65-F5344CB8AC3E}">
        <p14:creationId xmlns:p14="http://schemas.microsoft.com/office/powerpoint/2010/main" val="3395136470"/>
      </p:ext>
    </p:extLst>
  </p:cSld>
  <p:clrMapOvr>
    <a:masterClrMapping/>
  </p:clrMapOvr>
  <mc:AlternateContent xmlns:mc="http://schemas.openxmlformats.org/markup-compatibility/2006" xmlns:p14="http://schemas.microsoft.com/office/powerpoint/2010/main">
    <mc:Choice Requires="p14">
      <p:transition spd="slow" p14:dur="3400" advTm="1000">
        <p14:reveal/>
      </p:transition>
    </mc:Choice>
    <mc:Fallback xmlns="">
      <p:transition spd="slow" advTm="1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15DB775-680A-453E-8AA4-0FB8B0037FEE}" type="datetimeFigureOut">
              <a:rPr lang="en-US" smtClean="0"/>
              <a:t>6/6/2025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FC8C07-E034-4BDA-892A-7429441B902F}" type="slidenum">
              <a:rPr lang="en-US" smtClean="0"/>
              <a:t>‹#›</a:t>
            </a:fld>
            <a:endParaRPr lang="en-US"/>
          </a:p>
        </p:txBody>
      </p:sp>
    </p:spTree>
    <p:extLst>
      <p:ext uri="{BB962C8B-B14F-4D97-AF65-F5344CB8AC3E}">
        <p14:creationId xmlns:p14="http://schemas.microsoft.com/office/powerpoint/2010/main" val="1537038454"/>
      </p:ext>
    </p:extLst>
  </p:cSld>
  <p:clrMapOvr>
    <a:masterClrMapping/>
  </p:clrMapOvr>
  <mc:AlternateContent xmlns:mc="http://schemas.openxmlformats.org/markup-compatibility/2006" xmlns:p14="http://schemas.microsoft.com/office/powerpoint/2010/main">
    <mc:Choice Requires="p14">
      <p:transition spd="slow" p14:dur="3400" advTm="1000">
        <p14:reveal/>
      </p:transition>
    </mc:Choice>
    <mc:Fallback xmlns="">
      <p:transition spd="slow" advTm="1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15DB775-680A-453E-8AA4-0FB8B0037FEE}" type="datetimeFigureOut">
              <a:rPr lang="en-US" smtClean="0"/>
              <a:t>6/6/2025</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3FC8C07-E034-4BDA-892A-7429441B902F}" type="slidenum">
              <a:rPr lang="en-US" smtClean="0"/>
              <a:t>‹#›</a:t>
            </a:fld>
            <a:endParaRPr lang="en-US"/>
          </a:p>
        </p:txBody>
      </p:sp>
    </p:spTree>
    <p:extLst>
      <p:ext uri="{BB962C8B-B14F-4D97-AF65-F5344CB8AC3E}">
        <p14:creationId xmlns:p14="http://schemas.microsoft.com/office/powerpoint/2010/main" val="144395021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spd="slow" p14:dur="3400" advTm="1000">
        <p14:reveal/>
      </p:transition>
    </mc:Choice>
    <mc:Fallback xmlns="">
      <p:transition spd="slow" advTm="1000">
        <p:fade/>
      </p:transition>
    </mc:Fallback>
  </mc:AlternateConten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21E67-87DA-42F3-90C4-CA07DDACC4F5}"/>
              </a:ext>
            </a:extLst>
          </p:cNvPr>
          <p:cNvSpPr>
            <a:spLocks noGrp="1"/>
          </p:cNvSpPr>
          <p:nvPr>
            <p:ph type="ctrTitle"/>
          </p:nvPr>
        </p:nvSpPr>
        <p:spPr>
          <a:xfrm>
            <a:off x="6465630" y="1886952"/>
            <a:ext cx="5900531" cy="2298031"/>
          </a:xfrm>
          <a:effectLst>
            <a:outerShdw blurRad="50800" dist="38100" algn="l" rotWithShape="0">
              <a:prstClr val="black">
                <a:alpha val="40000"/>
              </a:prstClr>
            </a:outerShdw>
          </a:effectLst>
        </p:spPr>
        <p:txBody>
          <a:bodyPr>
            <a:normAutofit/>
          </a:bodyPr>
          <a:lstStyle/>
          <a:p>
            <a:r>
              <a:rPr lang="en-US" sz="4000" dirty="0">
                <a:solidFill>
                  <a:schemeClr val="bg1">
                    <a:lumMod val="95000"/>
                    <a:lumOff val="5000"/>
                  </a:schemeClr>
                </a:solidFill>
                <a:latin typeface="Algerian" panose="04020705040A02060702" pitchFamily="82" charset="0"/>
                <a:ea typeface="Microsoft Sans Serif" panose="020B0604020202020204" pitchFamily="34" charset="0"/>
                <a:cs typeface="Microsoft Sans Serif" panose="020B0604020202020204" pitchFamily="34" charset="0"/>
              </a:rPr>
              <a:t>BETA MARKETPLACE Intelligence report: 2024/2025 Overview</a:t>
            </a:r>
          </a:p>
        </p:txBody>
      </p:sp>
      <p:sp>
        <p:nvSpPr>
          <p:cNvPr id="3" name="Subtitle 2">
            <a:extLst>
              <a:ext uri="{FF2B5EF4-FFF2-40B4-BE49-F238E27FC236}">
                <a16:creationId xmlns:a16="http://schemas.microsoft.com/office/drawing/2014/main" id="{8750F30A-3934-4626-862E-890898AD8C0A}"/>
              </a:ext>
            </a:extLst>
          </p:cNvPr>
          <p:cNvSpPr>
            <a:spLocks noGrp="1"/>
          </p:cNvSpPr>
          <p:nvPr>
            <p:ph type="subTitle" idx="1"/>
          </p:nvPr>
        </p:nvSpPr>
        <p:spPr>
          <a:xfrm>
            <a:off x="6617369" y="4135000"/>
            <a:ext cx="3545305" cy="403058"/>
          </a:xfrm>
          <a:effectLst>
            <a:outerShdw blurRad="50800" dist="38100" dir="16200000" rotWithShape="0">
              <a:prstClr val="black">
                <a:alpha val="40000"/>
              </a:prstClr>
            </a:outerShdw>
          </a:effectLst>
        </p:spPr>
        <p:txBody>
          <a:bodyPr>
            <a:normAutofit lnSpcReduction="10000"/>
          </a:bodyPr>
          <a:lstStyle/>
          <a:p>
            <a:r>
              <a:rPr lang="en-US" sz="1200" dirty="0">
                <a:solidFill>
                  <a:schemeClr val="accent6">
                    <a:lumMod val="20000"/>
                    <a:lumOff val="8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By OFORAH IVAN CHUKWUDUMEJE</a:t>
            </a:r>
            <a:r>
              <a:rPr lang="en-US" dirty="0">
                <a:solidFill>
                  <a:schemeClr val="accent6">
                    <a:lumMod val="20000"/>
                    <a:lumOff val="8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a:t>
            </a:r>
          </a:p>
        </p:txBody>
      </p:sp>
      <p:grpSp>
        <p:nvGrpSpPr>
          <p:cNvPr id="40" name="Group 39">
            <a:extLst>
              <a:ext uri="{FF2B5EF4-FFF2-40B4-BE49-F238E27FC236}">
                <a16:creationId xmlns:a16="http://schemas.microsoft.com/office/drawing/2014/main" id="{7046BEE6-8EF7-453F-922C-229EDE7CD309}"/>
              </a:ext>
            </a:extLst>
          </p:cNvPr>
          <p:cNvGrpSpPr/>
          <p:nvPr/>
        </p:nvGrpSpPr>
        <p:grpSpPr>
          <a:xfrm>
            <a:off x="1386421" y="506895"/>
            <a:ext cx="4813852" cy="5844209"/>
            <a:chOff x="1668379" y="1716505"/>
            <a:chExt cx="4491786" cy="3641557"/>
          </a:xfrm>
          <a:blipFill>
            <a:blip r:embed="rId2"/>
            <a:stretch>
              <a:fillRect/>
            </a:stretch>
          </a:blipFill>
          <a:effectLst>
            <a:glow rad="139700">
              <a:schemeClr val="accent2">
                <a:satMod val="175000"/>
                <a:alpha val="40000"/>
              </a:schemeClr>
            </a:glow>
          </a:effectLst>
        </p:grpSpPr>
        <p:sp>
          <p:nvSpPr>
            <p:cNvPr id="16" name="Rectangle: Rounded Corners 15">
              <a:extLst>
                <a:ext uri="{FF2B5EF4-FFF2-40B4-BE49-F238E27FC236}">
                  <a16:creationId xmlns:a16="http://schemas.microsoft.com/office/drawing/2014/main" id="{B635842E-D0F6-4515-B0A3-CE5415F069FD}"/>
                </a:ext>
              </a:extLst>
            </p:cNvPr>
            <p:cNvSpPr/>
            <p:nvPr/>
          </p:nvSpPr>
          <p:spPr>
            <a:xfrm>
              <a:off x="1668379" y="2133600"/>
              <a:ext cx="376992" cy="263090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88963B08-9DD4-4143-9395-4E46CF615103}"/>
                </a:ext>
              </a:extLst>
            </p:cNvPr>
            <p:cNvSpPr/>
            <p:nvPr/>
          </p:nvSpPr>
          <p:spPr>
            <a:xfrm>
              <a:off x="2045368" y="2731168"/>
              <a:ext cx="376992" cy="1395664"/>
            </a:xfrm>
            <a:prstGeom prst="roundRect">
              <a:avLst>
                <a:gd name="adj" fmla="val 4787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4FB7E143-3601-4DAB-874F-05C30D736BE4}"/>
                </a:ext>
              </a:extLst>
            </p:cNvPr>
            <p:cNvSpPr/>
            <p:nvPr/>
          </p:nvSpPr>
          <p:spPr>
            <a:xfrm>
              <a:off x="2422357" y="2133599"/>
              <a:ext cx="376992" cy="2630905"/>
            </a:xfrm>
            <a:prstGeom prst="roundRect">
              <a:avLst>
                <a:gd name="adj" fmla="val 4787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E3572E59-A6F6-4572-95A7-9254346B31F2}"/>
                </a:ext>
              </a:extLst>
            </p:cNvPr>
            <p:cNvSpPr/>
            <p:nvPr/>
          </p:nvSpPr>
          <p:spPr>
            <a:xfrm>
              <a:off x="2799346" y="1716505"/>
              <a:ext cx="376992" cy="3617495"/>
            </a:xfrm>
            <a:prstGeom prst="roundRect">
              <a:avLst>
                <a:gd name="adj" fmla="val 4787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F1981BFD-8A46-408B-9A1B-7B52AD966844}"/>
                </a:ext>
              </a:extLst>
            </p:cNvPr>
            <p:cNvSpPr/>
            <p:nvPr/>
          </p:nvSpPr>
          <p:spPr>
            <a:xfrm>
              <a:off x="3176335" y="2133600"/>
              <a:ext cx="376992" cy="263090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4AFF55C8-DD3F-4820-B6BA-152391081F39}"/>
                </a:ext>
              </a:extLst>
            </p:cNvPr>
            <p:cNvSpPr/>
            <p:nvPr/>
          </p:nvSpPr>
          <p:spPr>
            <a:xfrm>
              <a:off x="3553324" y="2731168"/>
              <a:ext cx="376992" cy="1395664"/>
            </a:xfrm>
            <a:prstGeom prst="roundRect">
              <a:avLst>
                <a:gd name="adj" fmla="val 4787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B5A8CBBE-06F9-4B51-8A6B-95681C711C0B}"/>
                </a:ext>
              </a:extLst>
            </p:cNvPr>
            <p:cNvSpPr/>
            <p:nvPr/>
          </p:nvSpPr>
          <p:spPr>
            <a:xfrm>
              <a:off x="3930313" y="2133599"/>
              <a:ext cx="376992" cy="2630905"/>
            </a:xfrm>
            <a:prstGeom prst="roundRect">
              <a:avLst>
                <a:gd name="adj" fmla="val 4787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8D3103A9-E966-4486-BE0F-5171755980D2}"/>
                </a:ext>
              </a:extLst>
            </p:cNvPr>
            <p:cNvSpPr/>
            <p:nvPr/>
          </p:nvSpPr>
          <p:spPr>
            <a:xfrm>
              <a:off x="4307302" y="1740567"/>
              <a:ext cx="376992" cy="3617495"/>
            </a:xfrm>
            <a:prstGeom prst="roundRect">
              <a:avLst>
                <a:gd name="adj" fmla="val 4787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6A266A64-B066-4B17-BEA5-878932054386}"/>
                </a:ext>
              </a:extLst>
            </p:cNvPr>
            <p:cNvSpPr/>
            <p:nvPr/>
          </p:nvSpPr>
          <p:spPr>
            <a:xfrm>
              <a:off x="4652206" y="2109538"/>
              <a:ext cx="376992" cy="263090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C5FD733B-6ED9-43DF-B969-F2BA5C52D103}"/>
                </a:ext>
              </a:extLst>
            </p:cNvPr>
            <p:cNvSpPr/>
            <p:nvPr/>
          </p:nvSpPr>
          <p:spPr>
            <a:xfrm>
              <a:off x="5029195" y="2707106"/>
              <a:ext cx="376992" cy="1395664"/>
            </a:xfrm>
            <a:prstGeom prst="roundRect">
              <a:avLst>
                <a:gd name="adj" fmla="val 4787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CE921B3A-F2CF-4975-BE44-F02346559727}"/>
                </a:ext>
              </a:extLst>
            </p:cNvPr>
            <p:cNvSpPr/>
            <p:nvPr/>
          </p:nvSpPr>
          <p:spPr>
            <a:xfrm>
              <a:off x="5406184" y="2109537"/>
              <a:ext cx="376992" cy="2630905"/>
            </a:xfrm>
            <a:prstGeom prst="roundRect">
              <a:avLst>
                <a:gd name="adj" fmla="val 4787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2E3CB7E0-92CE-4AEC-A693-6EB5E307B5E7}"/>
                </a:ext>
              </a:extLst>
            </p:cNvPr>
            <p:cNvSpPr/>
            <p:nvPr/>
          </p:nvSpPr>
          <p:spPr>
            <a:xfrm>
              <a:off x="5783173" y="1716505"/>
              <a:ext cx="376992" cy="3617495"/>
            </a:xfrm>
            <a:prstGeom prst="roundRect">
              <a:avLst>
                <a:gd name="adj" fmla="val 4787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10568028"/>
      </p:ext>
    </p:extLst>
  </p:cSld>
  <p:clrMapOvr>
    <a:masterClrMapping/>
  </p:clrMapOvr>
  <mc:AlternateContent xmlns:mc="http://schemas.openxmlformats.org/markup-compatibility/2006" xmlns:p14="http://schemas.microsoft.com/office/powerpoint/2010/main">
    <mc:Choice Requires="p14">
      <p:transition spd="slow" p14:dur="1500" advTm="1000">
        <p:random/>
      </p:transition>
    </mc:Choice>
    <mc:Fallback xmlns="">
      <p:transition spd="slow" advTm="1000">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61C84456-CA4E-46C3-ADE8-15A5C9366BF1}"/>
              </a:ext>
            </a:extLst>
          </p:cNvPr>
          <p:cNvSpPr/>
          <p:nvPr/>
        </p:nvSpPr>
        <p:spPr>
          <a:xfrm rot="2418676">
            <a:off x="2010528" y="-3732676"/>
            <a:ext cx="6694896" cy="13481682"/>
          </a:xfrm>
          <a:prstGeom prst="roundRect">
            <a:avLst/>
          </a:prstGeom>
          <a:gradFill flip="none" rotWithShape="1">
            <a:gsLst>
              <a:gs pos="0">
                <a:schemeClr val="accent2">
                  <a:lumMod val="40000"/>
                  <a:lumOff val="60000"/>
                  <a:shade val="30000"/>
                  <a:satMod val="115000"/>
                </a:schemeClr>
              </a:gs>
              <a:gs pos="50000">
                <a:schemeClr val="accent2">
                  <a:lumMod val="40000"/>
                  <a:lumOff val="60000"/>
                  <a:shade val="67500"/>
                  <a:satMod val="115000"/>
                </a:schemeClr>
              </a:gs>
              <a:gs pos="100000">
                <a:schemeClr val="accent2">
                  <a:lumMod val="40000"/>
                  <a:lumOff val="60000"/>
                  <a:shade val="100000"/>
                  <a:satMod val="115000"/>
                </a:schemeClr>
              </a:gs>
            </a:gsLst>
            <a:lin ang="0" scaled="1"/>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7595D916-454C-490D-A4B2-9041EC588506}"/>
              </a:ext>
            </a:extLst>
          </p:cNvPr>
          <p:cNvGrpSpPr/>
          <p:nvPr/>
        </p:nvGrpSpPr>
        <p:grpSpPr>
          <a:xfrm>
            <a:off x="7242177" y="-1706122"/>
            <a:ext cx="5405802" cy="9032234"/>
            <a:chOff x="7242177" y="-1729976"/>
            <a:chExt cx="5405802" cy="9032234"/>
          </a:xfrm>
          <a:blipFill>
            <a:blip r:embed="rId2"/>
            <a:stretch>
              <a:fillRect/>
            </a:stretch>
          </a:blipFill>
        </p:grpSpPr>
        <p:sp>
          <p:nvSpPr>
            <p:cNvPr id="4" name="Rectangle: Rounded Corners 3">
              <a:extLst>
                <a:ext uri="{FF2B5EF4-FFF2-40B4-BE49-F238E27FC236}">
                  <a16:creationId xmlns:a16="http://schemas.microsoft.com/office/drawing/2014/main" id="{4824504F-4EB4-45A7-A822-D357CE50ACFD}"/>
                </a:ext>
              </a:extLst>
            </p:cNvPr>
            <p:cNvSpPr/>
            <p:nvPr/>
          </p:nvSpPr>
          <p:spPr>
            <a:xfrm rot="2335469">
              <a:off x="9010164" y="-1729976"/>
              <a:ext cx="2048561" cy="8730916"/>
            </a:xfrm>
            <a:prstGeom prst="roundRect">
              <a:avLst/>
            </a:prstGeom>
            <a:grpFill/>
            <a:ln>
              <a:noFill/>
            </a:ln>
            <a:effectLst>
              <a:glow rad="101600">
                <a:schemeClr val="accent5">
                  <a:satMod val="175000"/>
                  <a:alpha val="40000"/>
                </a:schemeClr>
              </a:glow>
            </a:effectLst>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5E53BB58-8C4A-468C-A268-2F1315EA60D7}"/>
                </a:ext>
              </a:extLst>
            </p:cNvPr>
            <p:cNvSpPr/>
            <p:nvPr/>
          </p:nvSpPr>
          <p:spPr>
            <a:xfrm rot="2335469">
              <a:off x="10599418" y="749800"/>
              <a:ext cx="2048561" cy="6552458"/>
            </a:xfrm>
            <a:prstGeom prst="roundRect">
              <a:avLst/>
            </a:prstGeom>
            <a:grpFill/>
            <a:ln>
              <a:noFill/>
            </a:ln>
            <a:effectLst>
              <a:glow rad="101600">
                <a:schemeClr val="accent5">
                  <a:satMod val="175000"/>
                  <a:alpha val="40000"/>
                </a:schemeClr>
              </a:glow>
            </a:effectLst>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CBFFF741-15FF-48F8-AC9E-904E77F8FED7}"/>
                </a:ext>
              </a:extLst>
            </p:cNvPr>
            <p:cNvSpPr/>
            <p:nvPr/>
          </p:nvSpPr>
          <p:spPr>
            <a:xfrm rot="2335469">
              <a:off x="7242177" y="-1618327"/>
              <a:ext cx="2048561" cy="6210831"/>
            </a:xfrm>
            <a:prstGeom prst="roundRect">
              <a:avLst/>
            </a:prstGeom>
            <a:grpFill/>
            <a:ln>
              <a:noFill/>
            </a:ln>
            <a:effectLst>
              <a:glow rad="101600">
                <a:schemeClr val="accent5">
                  <a:satMod val="175000"/>
                  <a:alpha val="40000"/>
                </a:schemeClr>
              </a:glow>
            </a:effectLst>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Rounded Corners 8">
            <a:extLst>
              <a:ext uri="{FF2B5EF4-FFF2-40B4-BE49-F238E27FC236}">
                <a16:creationId xmlns:a16="http://schemas.microsoft.com/office/drawing/2014/main" id="{DC4A7D07-F6A4-4356-9E7C-024D272440B4}"/>
              </a:ext>
            </a:extLst>
          </p:cNvPr>
          <p:cNvSpPr/>
          <p:nvPr/>
        </p:nvSpPr>
        <p:spPr>
          <a:xfrm>
            <a:off x="1412350" y="2326105"/>
            <a:ext cx="4284869" cy="5221706"/>
          </a:xfrm>
          <a:prstGeom prst="roundRect">
            <a:avLst>
              <a:gd name="adj" fmla="val 4312"/>
            </a:avLst>
          </a:prstGeom>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lgerian" panose="04020705040A02060702" pitchFamily="82" charset="0"/>
              </a:rPr>
              <a:t>CONTENT</a:t>
            </a:r>
          </a:p>
          <a:p>
            <a:pPr algn="ctr"/>
            <a:endParaRPr lang="en-US" dirty="0"/>
          </a:p>
          <a:p>
            <a:pPr marL="285750" indent="-285750">
              <a:buFont typeface="Wingdings" panose="05000000000000000000" pitchFamily="2" charset="2"/>
              <a:buChar char="q"/>
            </a:pPr>
            <a:r>
              <a:rPr lang="en-US" sz="16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Product Analysis</a:t>
            </a:r>
          </a:p>
          <a:p>
            <a:pPr marL="285750" indent="-285750">
              <a:buFont typeface="Wingdings" panose="05000000000000000000" pitchFamily="2" charset="2"/>
              <a:buChar char="q"/>
            </a:pPr>
            <a:endParaRPr lang="en-US" sz="16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285750" indent="-285750">
              <a:buFont typeface="Wingdings" panose="05000000000000000000" pitchFamily="2" charset="2"/>
              <a:buChar char="q"/>
            </a:pPr>
            <a:r>
              <a:rPr lang="en-US" sz="16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Customer Insight</a:t>
            </a:r>
          </a:p>
          <a:p>
            <a:pPr marL="285750" indent="-285750">
              <a:buFont typeface="Wingdings" panose="05000000000000000000" pitchFamily="2" charset="2"/>
              <a:buChar char="q"/>
            </a:pPr>
            <a:endParaRPr lang="en-US" sz="16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285750" indent="-285750">
              <a:buFont typeface="Wingdings" panose="05000000000000000000" pitchFamily="2" charset="2"/>
              <a:buChar char="q"/>
            </a:pPr>
            <a:r>
              <a:rPr lang="en-US" sz="16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Regional Distribution</a:t>
            </a:r>
          </a:p>
          <a:p>
            <a:pPr marL="285750" indent="-285750">
              <a:buFont typeface="Wingdings" panose="05000000000000000000" pitchFamily="2" charset="2"/>
              <a:buChar char="q"/>
            </a:pPr>
            <a:endParaRPr lang="en-US" sz="16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285750" indent="-285750">
              <a:buFont typeface="Wingdings" panose="05000000000000000000" pitchFamily="2" charset="2"/>
              <a:buChar char="q"/>
            </a:pPr>
            <a:r>
              <a:rPr lang="en-US" sz="16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Financial Overview</a:t>
            </a:r>
          </a:p>
          <a:p>
            <a:pPr marL="285750" indent="-285750">
              <a:buFont typeface="Wingdings" panose="05000000000000000000" pitchFamily="2" charset="2"/>
              <a:buChar char="q"/>
            </a:pPr>
            <a:endParaRPr lang="en-US" sz="16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285750" indent="-285750">
              <a:buFont typeface="Wingdings" panose="05000000000000000000" pitchFamily="2" charset="2"/>
              <a:buChar char="q"/>
            </a:pPr>
            <a:r>
              <a:rPr lang="en-US" sz="16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Recommendation</a:t>
            </a:r>
          </a:p>
          <a:p>
            <a:pPr marL="285750" indent="-285750">
              <a:buFont typeface="Wingdings" panose="05000000000000000000" pitchFamily="2" charset="2"/>
              <a:buChar char="q"/>
            </a:pPr>
            <a:endParaRPr lang="en-US" sz="16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285750" indent="-285750">
              <a:buFont typeface="Wingdings" panose="05000000000000000000" pitchFamily="2" charset="2"/>
              <a:buChar char="q"/>
            </a:pPr>
            <a:r>
              <a:rPr lang="en-US" sz="16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Acknowledgement</a:t>
            </a:r>
          </a:p>
          <a:p>
            <a:pPr algn="ctr"/>
            <a:endParaRPr lang="en-US" dirty="0"/>
          </a:p>
        </p:txBody>
      </p:sp>
    </p:spTree>
    <p:extLst>
      <p:ext uri="{BB962C8B-B14F-4D97-AF65-F5344CB8AC3E}">
        <p14:creationId xmlns:p14="http://schemas.microsoft.com/office/powerpoint/2010/main" val="523208471"/>
      </p:ext>
    </p:extLst>
  </p:cSld>
  <p:clrMapOvr>
    <a:masterClrMapping/>
  </p:clrMapOvr>
  <mc:AlternateContent xmlns:mc="http://schemas.openxmlformats.org/markup-compatibility/2006" xmlns:p14="http://schemas.microsoft.com/office/powerpoint/2010/main">
    <mc:Choice Requires="p14">
      <p:transition spd="slow" p14:dur="3400" advTm="1000">
        <p14:reveal/>
      </p:transition>
    </mc:Choice>
    <mc:Fallback xmlns="">
      <p:transition spd="slow" advTm="1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F52356-C5BC-4566-BA55-E475854699C1}"/>
              </a:ext>
            </a:extLst>
          </p:cNvPr>
          <p:cNvSpPr>
            <a:spLocks noGrp="1"/>
          </p:cNvSpPr>
          <p:nvPr>
            <p:ph type="title"/>
          </p:nvPr>
        </p:nvSpPr>
        <p:spPr>
          <a:xfrm>
            <a:off x="3088105" y="12032"/>
            <a:ext cx="5710990" cy="854242"/>
          </a:xfrm>
          <a:effectLst>
            <a:outerShdw blurRad="50800" dist="38100" algn="l" rotWithShape="0">
              <a:prstClr val="black">
                <a:alpha val="40000"/>
              </a:prstClr>
            </a:outerShdw>
          </a:effectLst>
        </p:spPr>
        <p:txBody>
          <a:bodyPr>
            <a:normAutofit/>
          </a:bodyPr>
          <a:lstStyle/>
          <a:p>
            <a:pPr algn="ctr"/>
            <a:r>
              <a:rPr lang="en-US" dirty="0">
                <a:solidFill>
                  <a:schemeClr val="bg1">
                    <a:lumMod val="95000"/>
                    <a:lumOff val="5000"/>
                  </a:schemeClr>
                </a:solidFill>
                <a:latin typeface="Algerian" panose="04020705040A02060702" pitchFamily="82" charset="0"/>
                <a:ea typeface="Microsoft Sans Serif" panose="020B0604020202020204" pitchFamily="34" charset="0"/>
                <a:cs typeface="Microsoft Sans Serif" panose="020B0604020202020204" pitchFamily="34" charset="0"/>
              </a:rPr>
              <a:t>Product Analysis</a:t>
            </a:r>
          </a:p>
        </p:txBody>
      </p:sp>
      <p:pic>
        <p:nvPicPr>
          <p:cNvPr id="10" name="Content Placeholder 9">
            <a:extLst>
              <a:ext uri="{FF2B5EF4-FFF2-40B4-BE49-F238E27FC236}">
                <a16:creationId xmlns:a16="http://schemas.microsoft.com/office/drawing/2014/main" id="{090CFDBB-A5B8-4608-B2D7-0167577800C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900737" y="3633536"/>
            <a:ext cx="4291262" cy="3224463"/>
          </a:xfrm>
          <a:scene3d>
            <a:camera prst="orthographicFront"/>
            <a:lightRig rig="threePt" dir="t"/>
          </a:scene3d>
          <a:sp3d>
            <a:bevelT w="114300" prst="artDeco"/>
          </a:sp3d>
        </p:spPr>
      </p:pic>
      <p:pic>
        <p:nvPicPr>
          <p:cNvPr id="12" name="Picture 11">
            <a:extLst>
              <a:ext uri="{FF2B5EF4-FFF2-40B4-BE49-F238E27FC236}">
                <a16:creationId xmlns:a16="http://schemas.microsoft.com/office/drawing/2014/main" id="{590C3F49-8010-43D5-9F11-3F2FAA4EA9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33536"/>
            <a:ext cx="3986463" cy="3212431"/>
          </a:xfrm>
          <a:prstGeom prst="rect">
            <a:avLst/>
          </a:prstGeom>
          <a:scene3d>
            <a:camera prst="orthographicFront"/>
            <a:lightRig rig="threePt" dir="t"/>
          </a:scene3d>
          <a:sp3d>
            <a:bevelT w="114300" prst="artDeco"/>
          </a:sp3d>
        </p:spPr>
      </p:pic>
      <p:pic>
        <p:nvPicPr>
          <p:cNvPr id="18" name="Picture 17">
            <a:extLst>
              <a:ext uri="{FF2B5EF4-FFF2-40B4-BE49-F238E27FC236}">
                <a16:creationId xmlns:a16="http://schemas.microsoft.com/office/drawing/2014/main" id="{7C2F047D-F0C3-4F9A-866C-F827656D5F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8600" y="3633536"/>
            <a:ext cx="3810000" cy="3224463"/>
          </a:xfrm>
          <a:prstGeom prst="rect">
            <a:avLst/>
          </a:prstGeom>
          <a:scene3d>
            <a:camera prst="orthographicFront"/>
            <a:lightRig rig="threePt" dir="t"/>
          </a:scene3d>
          <a:sp3d>
            <a:bevelT w="114300" prst="artDeco"/>
          </a:sp3d>
        </p:spPr>
      </p:pic>
      <p:sp>
        <p:nvSpPr>
          <p:cNvPr id="26" name="Rectangle 25">
            <a:extLst>
              <a:ext uri="{FF2B5EF4-FFF2-40B4-BE49-F238E27FC236}">
                <a16:creationId xmlns:a16="http://schemas.microsoft.com/office/drawing/2014/main" id="{91566C7D-3E63-41D0-97AA-B1E952FF08C4}"/>
              </a:ext>
            </a:extLst>
          </p:cNvPr>
          <p:cNvSpPr/>
          <p:nvPr/>
        </p:nvSpPr>
        <p:spPr>
          <a:xfrm>
            <a:off x="1" y="2574759"/>
            <a:ext cx="3986462" cy="1020295"/>
          </a:xfrm>
          <a:prstGeom prst="rect">
            <a:avLst/>
          </a:prstGeom>
          <a:solidFill>
            <a:schemeClr val="bg2">
              <a:lumMod val="40000"/>
              <a:lumOff val="60000"/>
            </a:schemeClr>
          </a:solidFill>
          <a:ln>
            <a:noFill/>
          </a:ln>
          <a:effectLst>
            <a:outerShdw blurRad="50800" dist="38100" dir="18900000" algn="bl" rotWithShape="0">
              <a:prstClr val="black">
                <a:alpha val="40000"/>
              </a:prstClr>
            </a:outerShdw>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Ø"/>
            </a:pPr>
            <a:r>
              <a:rPr lang="en-US" sz="1100" dirty="0">
                <a:solidFill>
                  <a:schemeClr val="bg1">
                    <a:lumMod val="95000"/>
                    <a:lumOff val="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The Unit cost is consistently lower than unit price, indicating profitability margins. </a:t>
            </a:r>
          </a:p>
          <a:p>
            <a:pPr marL="171450" indent="-171450">
              <a:buFont typeface="Wingdings" panose="05000000000000000000" pitchFamily="2" charset="2"/>
              <a:buChar char="Ø"/>
            </a:pPr>
            <a:endParaRPr lang="en-US" sz="1100" dirty="0">
              <a:solidFill>
                <a:schemeClr val="bg1">
                  <a:lumMod val="95000"/>
                  <a:lumOff val="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171450" indent="-171450">
              <a:buFont typeface="Wingdings" panose="05000000000000000000" pitchFamily="2" charset="2"/>
              <a:buChar char="Ø"/>
            </a:pPr>
            <a:r>
              <a:rPr lang="en-US" sz="1100" dirty="0">
                <a:solidFill>
                  <a:schemeClr val="bg1">
                    <a:lumMod val="95000"/>
                    <a:lumOff val="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Juice, Dishwasher and Soft drink have a noticeable gap between Price and Cost indicating good profit margin</a:t>
            </a:r>
            <a:r>
              <a:rPr lang="en-US" sz="1200" dirty="0">
                <a:solidFill>
                  <a:schemeClr val="bg1">
                    <a:lumMod val="95000"/>
                    <a:lumOff val="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a:t>
            </a:r>
          </a:p>
        </p:txBody>
      </p:sp>
      <p:sp>
        <p:nvSpPr>
          <p:cNvPr id="28" name="Rectangle 27">
            <a:extLst>
              <a:ext uri="{FF2B5EF4-FFF2-40B4-BE49-F238E27FC236}">
                <a16:creationId xmlns:a16="http://schemas.microsoft.com/office/drawing/2014/main" id="{5BA36F32-59A7-41A7-A195-BB23A2121261}"/>
              </a:ext>
            </a:extLst>
          </p:cNvPr>
          <p:cNvSpPr/>
          <p:nvPr/>
        </p:nvSpPr>
        <p:spPr>
          <a:xfrm>
            <a:off x="4038600" y="2552318"/>
            <a:ext cx="3810000" cy="1042736"/>
          </a:xfrm>
          <a:prstGeom prst="rect">
            <a:avLst/>
          </a:prstGeom>
          <a:solidFill>
            <a:schemeClr val="bg2">
              <a:lumMod val="40000"/>
              <a:lumOff val="60000"/>
            </a:schemeClr>
          </a:solidFill>
          <a:ln>
            <a:noFill/>
          </a:ln>
          <a:effectLst>
            <a:outerShdw blurRad="50800" dist="38100" dir="18900000" algn="bl" rotWithShape="0">
              <a:prstClr val="black">
                <a:alpha val="40000"/>
              </a:prstClr>
            </a:outerShdw>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Ø"/>
            </a:pPr>
            <a:r>
              <a:rPr lang="en-US" sz="1100" dirty="0">
                <a:solidFill>
                  <a:schemeClr val="bg1">
                    <a:lumMod val="95000"/>
                    <a:lumOff val="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Despite being part of profitable categories (Vegetable Oil), these specific products have low profit margins, possibly due to high unit cost, low selling price or low volume of sales.</a:t>
            </a:r>
          </a:p>
          <a:p>
            <a:pPr algn="ctr"/>
            <a:endParaRPr lang="en-US" sz="1200" dirty="0">
              <a:solidFill>
                <a:schemeClr val="bg1">
                  <a:lumMod val="95000"/>
                  <a:lumOff val="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29" name="Rectangle 28">
            <a:extLst>
              <a:ext uri="{FF2B5EF4-FFF2-40B4-BE49-F238E27FC236}">
                <a16:creationId xmlns:a16="http://schemas.microsoft.com/office/drawing/2014/main" id="{6A76312D-780B-4D51-8460-C85DAA2E7CAE}"/>
              </a:ext>
            </a:extLst>
          </p:cNvPr>
          <p:cNvSpPr/>
          <p:nvPr/>
        </p:nvSpPr>
        <p:spPr>
          <a:xfrm>
            <a:off x="7900737" y="2574759"/>
            <a:ext cx="4291263" cy="1012711"/>
          </a:xfrm>
          <a:prstGeom prst="rect">
            <a:avLst/>
          </a:prstGeom>
          <a:solidFill>
            <a:schemeClr val="bg2">
              <a:lumMod val="40000"/>
              <a:lumOff val="60000"/>
            </a:schemeClr>
          </a:solidFill>
          <a:ln>
            <a:noFill/>
          </a:ln>
          <a:effectLst>
            <a:outerShdw blurRad="50800" dist="38100" dir="18900000" algn="bl" rotWithShape="0">
              <a:prstClr val="black">
                <a:alpha val="40000"/>
              </a:prstClr>
            </a:outerShdw>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Ø"/>
            </a:pPr>
            <a:r>
              <a:rPr lang="en-US" sz="1100" dirty="0">
                <a:solidFill>
                  <a:schemeClr val="bg1">
                    <a:lumMod val="95000"/>
                    <a:lumOff val="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Customers spend more on Household, Beverages, Fashion products with total revenue of  N35,630,869</a:t>
            </a:r>
          </a:p>
          <a:p>
            <a:endParaRPr lang="en-US" sz="1100" dirty="0">
              <a:solidFill>
                <a:schemeClr val="bg1">
                  <a:lumMod val="95000"/>
                  <a:lumOff val="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171450" indent="-171450">
              <a:buFont typeface="Wingdings" panose="05000000000000000000" pitchFamily="2" charset="2"/>
              <a:buChar char="Ø"/>
            </a:pPr>
            <a:r>
              <a:rPr lang="en-US" sz="1100" dirty="0">
                <a:solidFill>
                  <a:schemeClr val="bg1">
                    <a:lumMod val="95000"/>
                    <a:lumOff val="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This might be as a result of current economic situation of  Nigeria or simply high demands.</a:t>
            </a:r>
          </a:p>
          <a:p>
            <a:pPr algn="ctr"/>
            <a:endParaRPr lang="en-US" sz="1200" dirty="0">
              <a:solidFill>
                <a:schemeClr val="bg1">
                  <a:lumMod val="95000"/>
                  <a:lumOff val="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pic>
        <p:nvPicPr>
          <p:cNvPr id="31" name="Picture 30">
            <a:extLst>
              <a:ext uri="{FF2B5EF4-FFF2-40B4-BE49-F238E27FC236}">
                <a16:creationId xmlns:a16="http://schemas.microsoft.com/office/drawing/2014/main" id="{5AC59C67-6420-4B56-8015-F0FEC90715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6073" y="866274"/>
            <a:ext cx="8942854" cy="854243"/>
          </a:xfrm>
          <a:prstGeom prst="rect">
            <a:avLst/>
          </a:prstGeom>
          <a:effectLst>
            <a:outerShdw blurRad="50800" dist="38100" dir="18900000" algn="bl" rotWithShape="0">
              <a:prstClr val="black">
                <a:alpha val="40000"/>
              </a:prstClr>
            </a:outerShdw>
            <a:reflection blurRad="6350" stA="52000" endA="300" endPos="35000" dir="5400000" sy="-100000" algn="bl" rotWithShape="0"/>
          </a:effectLst>
          <a:scene3d>
            <a:camera prst="orthographicFront"/>
            <a:lightRig rig="threePt" dir="t"/>
          </a:scene3d>
          <a:sp3d>
            <a:bevelT w="139700" prst="cross"/>
          </a:sp3d>
        </p:spPr>
      </p:pic>
      <p:pic>
        <p:nvPicPr>
          <p:cNvPr id="3" name="Picture 2">
            <a:extLst>
              <a:ext uri="{FF2B5EF4-FFF2-40B4-BE49-F238E27FC236}">
                <a16:creationId xmlns:a16="http://schemas.microsoft.com/office/drawing/2014/main" id="{2230A385-52FD-4FE3-9A92-8374BEE089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97516" y="145410"/>
            <a:ext cx="505665" cy="465221"/>
          </a:xfrm>
          <a:prstGeom prst="rect">
            <a:avLst/>
          </a:prstGeom>
        </p:spPr>
      </p:pic>
    </p:spTree>
    <p:extLst>
      <p:ext uri="{BB962C8B-B14F-4D97-AF65-F5344CB8AC3E}">
        <p14:creationId xmlns:p14="http://schemas.microsoft.com/office/powerpoint/2010/main" val="3686675031"/>
      </p:ext>
    </p:extLst>
  </p:cSld>
  <p:clrMapOvr>
    <a:masterClrMapping/>
  </p:clrMapOvr>
  <mc:AlternateContent xmlns:mc="http://schemas.openxmlformats.org/markup-compatibility/2006" xmlns:p14="http://schemas.microsoft.com/office/powerpoint/2010/main">
    <mc:Choice Requires="p14">
      <p:transition spd="slow" p14:dur="3400" advTm="1000">
        <p14:reveal/>
      </p:transition>
    </mc:Choice>
    <mc:Fallback xmlns="">
      <p:transition spd="slow" advTm="1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C1118-6055-48BC-AFD1-9B95E676536B}"/>
              </a:ext>
            </a:extLst>
          </p:cNvPr>
          <p:cNvSpPr>
            <a:spLocks noGrp="1"/>
          </p:cNvSpPr>
          <p:nvPr>
            <p:ph type="title"/>
          </p:nvPr>
        </p:nvSpPr>
        <p:spPr>
          <a:xfrm>
            <a:off x="3860550" y="241528"/>
            <a:ext cx="4385092" cy="696935"/>
          </a:xfrm>
          <a:effectLst>
            <a:outerShdw blurRad="50800" dist="38100" dir="10800000" algn="r" rotWithShape="0">
              <a:prstClr val="black">
                <a:alpha val="40000"/>
              </a:prstClr>
            </a:outerShdw>
          </a:effectLst>
        </p:spPr>
        <p:txBody>
          <a:bodyPr>
            <a:normAutofit/>
          </a:bodyPr>
          <a:lstStyle/>
          <a:p>
            <a:r>
              <a:rPr lang="en-US" dirty="0">
                <a:solidFill>
                  <a:schemeClr val="bg1">
                    <a:lumMod val="95000"/>
                    <a:lumOff val="5000"/>
                  </a:schemeClr>
                </a:solidFill>
                <a:latin typeface="Algerian" panose="04020705040A02060702" pitchFamily="82" charset="0"/>
                <a:ea typeface="Microsoft Sans Serif" panose="020B0604020202020204" pitchFamily="34" charset="0"/>
                <a:cs typeface="Microsoft Sans Serif" panose="020B0604020202020204" pitchFamily="34" charset="0"/>
              </a:rPr>
              <a:t>CUSTOMER INSIGHT</a:t>
            </a:r>
          </a:p>
        </p:txBody>
      </p:sp>
      <p:pic>
        <p:nvPicPr>
          <p:cNvPr id="8" name="Picture 7">
            <a:extLst>
              <a:ext uri="{FF2B5EF4-FFF2-40B4-BE49-F238E27FC236}">
                <a16:creationId xmlns:a16="http://schemas.microsoft.com/office/drawing/2014/main" id="{E7DEDFB8-A6B2-448C-AE46-EDC2717A50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36695"/>
            <a:ext cx="6095999" cy="2021305"/>
          </a:xfrm>
          <a:prstGeom prst="rect">
            <a:avLst/>
          </a:prstGeom>
        </p:spPr>
      </p:pic>
      <p:pic>
        <p:nvPicPr>
          <p:cNvPr id="10" name="Picture 9">
            <a:extLst>
              <a:ext uri="{FF2B5EF4-FFF2-40B4-BE49-F238E27FC236}">
                <a16:creationId xmlns:a16="http://schemas.microsoft.com/office/drawing/2014/main" id="{0798BE4C-B3D7-4EC1-9DC9-B75D3974F0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4211" y="4836694"/>
            <a:ext cx="2967788" cy="2021306"/>
          </a:xfrm>
          <a:prstGeom prst="rect">
            <a:avLst/>
          </a:prstGeom>
          <a:effectLst>
            <a:innerShdw blurRad="114300">
              <a:prstClr val="black"/>
            </a:innerShdw>
          </a:effectLst>
        </p:spPr>
      </p:pic>
      <p:sp>
        <p:nvSpPr>
          <p:cNvPr id="11" name="Rectangle 10">
            <a:extLst>
              <a:ext uri="{FF2B5EF4-FFF2-40B4-BE49-F238E27FC236}">
                <a16:creationId xmlns:a16="http://schemas.microsoft.com/office/drawing/2014/main" id="{95A457ED-9902-4A7B-BBB4-B0ECFFAB7725}"/>
              </a:ext>
            </a:extLst>
          </p:cNvPr>
          <p:cNvSpPr/>
          <p:nvPr/>
        </p:nvSpPr>
        <p:spPr>
          <a:xfrm>
            <a:off x="0" y="2643552"/>
            <a:ext cx="3553326" cy="2193142"/>
          </a:xfrm>
          <a:prstGeom prst="rect">
            <a:avLst/>
          </a:prstGeom>
          <a:solidFill>
            <a:schemeClr val="bg2">
              <a:lumMod val="40000"/>
              <a:lumOff val="60000"/>
            </a:schemeClr>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Ø"/>
            </a:pPr>
            <a:r>
              <a:rPr lang="en-US" sz="11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The similar Average Order Value between genders suggest consistent spending behavior, but the slight Male majority in Average Order Value(AOV) contribution aligns with higher representation (51% Males vs 49% Females) in the customer base.</a:t>
            </a:r>
          </a:p>
          <a:p>
            <a:pPr marL="171450" indent="-171450">
              <a:buFont typeface="Wingdings" panose="05000000000000000000" pitchFamily="2" charset="2"/>
              <a:buChar char="Ø"/>
            </a:pPr>
            <a:endParaRPr lang="en-US" sz="11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171450" indent="-171450">
              <a:buFont typeface="Wingdings" panose="05000000000000000000" pitchFamily="2" charset="2"/>
              <a:buChar char="Ø"/>
            </a:pPr>
            <a:r>
              <a:rPr lang="en-US" sz="11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Continue strong engagement in most active regions North West(278) customers and North Central (264) while investigating growth strategies in lower performing zones like South East and North East.</a:t>
            </a:r>
          </a:p>
        </p:txBody>
      </p:sp>
      <p:sp>
        <p:nvSpPr>
          <p:cNvPr id="12" name="Rectangle 11">
            <a:extLst>
              <a:ext uri="{FF2B5EF4-FFF2-40B4-BE49-F238E27FC236}">
                <a16:creationId xmlns:a16="http://schemas.microsoft.com/office/drawing/2014/main" id="{65A24726-452B-4BC3-A5EB-201C14C5A1BA}"/>
              </a:ext>
            </a:extLst>
          </p:cNvPr>
          <p:cNvSpPr/>
          <p:nvPr/>
        </p:nvSpPr>
        <p:spPr>
          <a:xfrm>
            <a:off x="6176210" y="2643552"/>
            <a:ext cx="6015789" cy="2193142"/>
          </a:xfrm>
          <a:prstGeom prst="rect">
            <a:avLst/>
          </a:prstGeom>
          <a:solidFill>
            <a:schemeClr val="bg2">
              <a:lumMod val="40000"/>
              <a:lumOff val="60000"/>
            </a:schemeClr>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171450" indent="-171450">
              <a:buFont typeface="Wingdings" panose="05000000000000000000" pitchFamily="2" charset="2"/>
              <a:buChar char="Ø"/>
            </a:pPr>
            <a:r>
              <a:rPr lang="en-US" sz="11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Males dominate in most categories like Groceries, Beverages, Household items while Females dominate in Fashion and Electronics. Bundle Female-targeted promotions and also create male-oriented bundles with household items &amp; groceries.</a:t>
            </a:r>
          </a:p>
          <a:p>
            <a:pPr marL="171450" indent="-171450">
              <a:buFont typeface="Wingdings" panose="05000000000000000000" pitchFamily="2" charset="2"/>
              <a:buChar char="Ø"/>
            </a:pPr>
            <a:endParaRPr lang="en-US" sz="11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171450" indent="-171450">
              <a:buFont typeface="Wingdings" panose="05000000000000000000" pitchFamily="2" charset="2"/>
              <a:buChar char="Ø"/>
            </a:pPr>
            <a:r>
              <a:rPr lang="en-US" sz="11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These  states represent the lowest customer base, indicating potential areas for targeted marketing, outreach or localized promotions to boost customer acquisition.</a:t>
            </a:r>
          </a:p>
          <a:p>
            <a:endParaRPr lang="en-US" sz="12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pic>
        <p:nvPicPr>
          <p:cNvPr id="14" name="Picture 13">
            <a:extLst>
              <a:ext uri="{FF2B5EF4-FFF2-40B4-BE49-F238E27FC236}">
                <a16:creationId xmlns:a16="http://schemas.microsoft.com/office/drawing/2014/main" id="{C35344BF-9C4F-4819-A3FD-CFED587CC5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471" y="981269"/>
            <a:ext cx="10185249" cy="809738"/>
          </a:xfrm>
          <a:prstGeom prst="roundRect">
            <a:avLst>
              <a:gd name="adj" fmla="val 8594"/>
            </a:avLst>
          </a:prstGeom>
          <a:solidFill>
            <a:schemeClr val="accent2">
              <a:lumMod val="75000"/>
            </a:schemeClr>
          </a:solidFill>
          <a:ln>
            <a:noFill/>
          </a:ln>
          <a:effectLst>
            <a:reflection blurRad="12700" stA="38000" endPos="28000" dist="5000" dir="5400000" sy="-100000" algn="bl" rotWithShape="0"/>
          </a:effectLst>
          <a:scene3d>
            <a:camera prst="orthographicFront"/>
            <a:lightRig rig="threePt" dir="t"/>
          </a:scene3d>
          <a:sp3d>
            <a:bevelT prst="slope"/>
          </a:sp3d>
        </p:spPr>
      </p:pic>
      <p:pic>
        <p:nvPicPr>
          <p:cNvPr id="17" name="Picture 16">
            <a:extLst>
              <a:ext uri="{FF2B5EF4-FFF2-40B4-BE49-F238E27FC236}">
                <a16:creationId xmlns:a16="http://schemas.microsoft.com/office/drawing/2014/main" id="{296BDAFD-E7B9-43E4-9205-0C971B3493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53325" y="2643549"/>
            <a:ext cx="2542673" cy="2193141"/>
          </a:xfrm>
          <a:prstGeom prst="rect">
            <a:avLst/>
          </a:prstGeom>
          <a:effectLst>
            <a:innerShdw blurRad="114300">
              <a:prstClr val="black"/>
            </a:innerShdw>
          </a:effectLst>
        </p:spPr>
      </p:pic>
      <p:sp>
        <p:nvSpPr>
          <p:cNvPr id="18" name="Rectangle 17">
            <a:extLst>
              <a:ext uri="{FF2B5EF4-FFF2-40B4-BE49-F238E27FC236}">
                <a16:creationId xmlns:a16="http://schemas.microsoft.com/office/drawing/2014/main" id="{E3A23964-897A-4B80-8112-E1892FF3E9C5}"/>
              </a:ext>
            </a:extLst>
          </p:cNvPr>
          <p:cNvSpPr/>
          <p:nvPr/>
        </p:nvSpPr>
        <p:spPr>
          <a:xfrm>
            <a:off x="6095999" y="2643552"/>
            <a:ext cx="80211" cy="4214448"/>
          </a:xfrm>
          <a:prstGeom prst="rect">
            <a:avLst/>
          </a:prstGeom>
          <a:solidFill>
            <a:schemeClr val="bg1">
              <a:lumMod val="95000"/>
              <a:lumOff val="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8E8A903-CE60-4FBE-9934-A00F28420C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09284" y="241528"/>
            <a:ext cx="537411" cy="597574"/>
          </a:xfrm>
          <a:prstGeom prst="rect">
            <a:avLst/>
          </a:prstGeom>
        </p:spPr>
      </p:pic>
      <p:pic>
        <p:nvPicPr>
          <p:cNvPr id="5" name="Picture 4">
            <a:extLst>
              <a:ext uri="{FF2B5EF4-FFF2-40B4-BE49-F238E27FC236}">
                <a16:creationId xmlns:a16="http://schemas.microsoft.com/office/drawing/2014/main" id="{A7592219-06D8-4A02-8D57-F1323101F25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6209" y="4836691"/>
            <a:ext cx="3048002" cy="2021306"/>
          </a:xfrm>
          <a:prstGeom prst="rect">
            <a:avLst/>
          </a:prstGeom>
        </p:spPr>
      </p:pic>
    </p:spTree>
    <p:extLst>
      <p:ext uri="{BB962C8B-B14F-4D97-AF65-F5344CB8AC3E}">
        <p14:creationId xmlns:p14="http://schemas.microsoft.com/office/powerpoint/2010/main" val="1861630778"/>
      </p:ext>
    </p:extLst>
  </p:cSld>
  <p:clrMapOvr>
    <a:masterClrMapping/>
  </p:clrMapOvr>
  <mc:AlternateContent xmlns:mc="http://schemas.openxmlformats.org/markup-compatibility/2006" xmlns:p14="http://schemas.microsoft.com/office/powerpoint/2010/main">
    <mc:Choice Requires="p14">
      <p:transition spd="slow" p14:dur="3400" advTm="1000">
        <p14:reveal/>
      </p:transition>
    </mc:Choice>
    <mc:Fallback xmlns="">
      <p:transition spd="slow" advTm="1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AB7E5-AB61-44FC-BEFD-7B55D7A89194}"/>
              </a:ext>
            </a:extLst>
          </p:cNvPr>
          <p:cNvSpPr>
            <a:spLocks noGrp="1"/>
          </p:cNvSpPr>
          <p:nvPr>
            <p:ph type="title"/>
          </p:nvPr>
        </p:nvSpPr>
        <p:spPr>
          <a:xfrm>
            <a:off x="1341939" y="0"/>
            <a:ext cx="8556040" cy="990182"/>
          </a:xfrm>
          <a:effectLst>
            <a:outerShdw blurRad="50800" dist="38100" dir="16200000" rotWithShape="0">
              <a:prstClr val="black">
                <a:alpha val="40000"/>
              </a:prstClr>
            </a:outerShdw>
          </a:effectLst>
        </p:spPr>
        <p:txBody>
          <a:bodyPr>
            <a:normAutofit/>
          </a:bodyPr>
          <a:lstStyle/>
          <a:p>
            <a:pPr algn="ctr"/>
            <a:r>
              <a:rPr lang="en-US" dirty="0">
                <a:solidFill>
                  <a:schemeClr val="bg1"/>
                </a:solidFill>
                <a:latin typeface="Algerian" panose="04020705040A02060702" pitchFamily="82" charset="0"/>
                <a:ea typeface="Microsoft Sans Serif" panose="020B0604020202020204" pitchFamily="34" charset="0"/>
                <a:cs typeface="Microsoft Sans Serif" panose="020B0604020202020204" pitchFamily="34" charset="0"/>
              </a:rPr>
              <a:t>Regional Distribution Analysis</a:t>
            </a:r>
          </a:p>
        </p:txBody>
      </p:sp>
      <p:pic>
        <p:nvPicPr>
          <p:cNvPr id="5" name="Content Placeholder 4">
            <a:extLst>
              <a:ext uri="{FF2B5EF4-FFF2-40B4-BE49-F238E27FC236}">
                <a16:creationId xmlns:a16="http://schemas.microsoft.com/office/drawing/2014/main" id="{6FA5F812-89DF-4FDF-9E21-9320C239AF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22691"/>
            <a:ext cx="4700337" cy="2915056"/>
          </a:xfrm>
        </p:spPr>
      </p:pic>
      <p:pic>
        <p:nvPicPr>
          <p:cNvPr id="11" name="Picture 10">
            <a:extLst>
              <a:ext uri="{FF2B5EF4-FFF2-40B4-BE49-F238E27FC236}">
                <a16:creationId xmlns:a16="http://schemas.microsoft.com/office/drawing/2014/main" id="{C19398FE-8DA7-44FE-9267-47DE04A18E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6537" y="3942944"/>
            <a:ext cx="2935704" cy="2915056"/>
          </a:xfrm>
          <a:prstGeom prst="rect">
            <a:avLst/>
          </a:prstGeom>
        </p:spPr>
      </p:pic>
      <p:sp>
        <p:nvSpPr>
          <p:cNvPr id="13" name="Rectangle 12">
            <a:extLst>
              <a:ext uri="{FF2B5EF4-FFF2-40B4-BE49-F238E27FC236}">
                <a16:creationId xmlns:a16="http://schemas.microsoft.com/office/drawing/2014/main" id="{DAF13CEB-5CA9-4D28-8FEC-4EDFC2BB9CD7}"/>
              </a:ext>
            </a:extLst>
          </p:cNvPr>
          <p:cNvSpPr/>
          <p:nvPr/>
        </p:nvSpPr>
        <p:spPr>
          <a:xfrm>
            <a:off x="0" y="5245768"/>
            <a:ext cx="4700337" cy="1612232"/>
          </a:xfrm>
          <a:prstGeom prst="rect">
            <a:avLst/>
          </a:prstGeom>
          <a:solidFill>
            <a:schemeClr val="bg2">
              <a:lumMod val="40000"/>
              <a:lumOff val="60000"/>
            </a:schemeClr>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Ø"/>
            </a:pPr>
            <a:r>
              <a:rPr lang="en-US" sz="11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Unit price variations suggest possible regional differences in product value, affordability, or distribution costs. </a:t>
            </a:r>
          </a:p>
          <a:p>
            <a:pPr marL="171450" indent="-171450">
              <a:buFont typeface="Wingdings" panose="05000000000000000000" pitchFamily="2" charset="2"/>
              <a:buChar char="Ø"/>
            </a:pPr>
            <a:endParaRPr lang="en-US" sz="11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171450" indent="-171450">
              <a:buFont typeface="Wingdings" panose="05000000000000000000" pitchFamily="2" charset="2"/>
              <a:buChar char="Ø"/>
            </a:pPr>
            <a:r>
              <a:rPr lang="en-US" sz="11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North West &amp; North Central states with Lower Average unit prices tend to generate more revenue.</a:t>
            </a:r>
          </a:p>
        </p:txBody>
      </p:sp>
      <p:sp>
        <p:nvSpPr>
          <p:cNvPr id="16" name="Rectangle 15">
            <a:extLst>
              <a:ext uri="{FF2B5EF4-FFF2-40B4-BE49-F238E27FC236}">
                <a16:creationId xmlns:a16="http://schemas.microsoft.com/office/drawing/2014/main" id="{126D9B0B-4152-446B-99C2-30DC58C013EC}"/>
              </a:ext>
            </a:extLst>
          </p:cNvPr>
          <p:cNvSpPr/>
          <p:nvPr/>
        </p:nvSpPr>
        <p:spPr>
          <a:xfrm>
            <a:off x="7788441" y="5162266"/>
            <a:ext cx="4700337" cy="1695733"/>
          </a:xfrm>
          <a:prstGeom prst="rect">
            <a:avLst/>
          </a:prstGeom>
          <a:solidFill>
            <a:schemeClr val="bg2">
              <a:lumMod val="40000"/>
              <a:lumOff val="60000"/>
            </a:schemeClr>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Ø"/>
            </a:pPr>
            <a:r>
              <a:rPr lang="en-US" sz="11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North West and North Central States characterized with lower average unit price of products that result to generation of more revenue. </a:t>
            </a:r>
          </a:p>
          <a:p>
            <a:endParaRPr lang="en-US" sz="11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171450" indent="-171450">
              <a:buFont typeface="Wingdings" panose="05000000000000000000" pitchFamily="2" charset="2"/>
              <a:buChar char="Ø"/>
            </a:pPr>
            <a:r>
              <a:rPr lang="en-US" sz="11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South West and South East lag behind in total revenue despite being major economic zone in Nigeria, which may require further analysis.</a:t>
            </a:r>
          </a:p>
        </p:txBody>
      </p:sp>
      <p:pic>
        <p:nvPicPr>
          <p:cNvPr id="18" name="Picture 17">
            <a:extLst>
              <a:ext uri="{FF2B5EF4-FFF2-40B4-BE49-F238E27FC236}">
                <a16:creationId xmlns:a16="http://schemas.microsoft.com/office/drawing/2014/main" id="{9EED23B1-0FF8-4D1A-9B11-EAC9071D00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8441" y="2322691"/>
            <a:ext cx="4618675" cy="2839575"/>
          </a:xfrm>
          <a:prstGeom prst="rect">
            <a:avLst/>
          </a:prstGeom>
        </p:spPr>
      </p:pic>
      <p:sp>
        <p:nvSpPr>
          <p:cNvPr id="19" name="Rectangle 18">
            <a:extLst>
              <a:ext uri="{FF2B5EF4-FFF2-40B4-BE49-F238E27FC236}">
                <a16:creationId xmlns:a16="http://schemas.microsoft.com/office/drawing/2014/main" id="{374394F2-151B-4C69-91C5-3628930C4E61}"/>
              </a:ext>
            </a:extLst>
          </p:cNvPr>
          <p:cNvSpPr/>
          <p:nvPr/>
        </p:nvSpPr>
        <p:spPr>
          <a:xfrm>
            <a:off x="4776538" y="2326702"/>
            <a:ext cx="2930242" cy="1612232"/>
          </a:xfrm>
          <a:prstGeom prst="rect">
            <a:avLst/>
          </a:prstGeom>
          <a:solidFill>
            <a:schemeClr val="bg2">
              <a:lumMod val="40000"/>
              <a:lumOff val="60000"/>
            </a:schemeClr>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Ø"/>
            </a:pPr>
            <a:r>
              <a:rPr lang="en-US" sz="11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23% profit margin indicates a moderately healthy return, suggesting that while revenue are substantial, costs are also significant. </a:t>
            </a:r>
          </a:p>
          <a:p>
            <a:pPr marL="171450" indent="-171450">
              <a:buFont typeface="Wingdings" panose="05000000000000000000" pitchFamily="2" charset="2"/>
              <a:buChar char="Ø"/>
            </a:pPr>
            <a:endParaRPr lang="en-US" sz="11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171450" indent="-171450">
              <a:buFont typeface="Wingdings" panose="05000000000000000000" pitchFamily="2" charset="2"/>
              <a:buChar char="Ø"/>
            </a:pPr>
            <a:r>
              <a:rPr lang="en-US" sz="11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Strategic pricing or cost reduction could improve profitability.</a:t>
            </a:r>
          </a:p>
        </p:txBody>
      </p:sp>
      <p:sp>
        <p:nvSpPr>
          <p:cNvPr id="20" name="Rectangle 19">
            <a:extLst>
              <a:ext uri="{FF2B5EF4-FFF2-40B4-BE49-F238E27FC236}">
                <a16:creationId xmlns:a16="http://schemas.microsoft.com/office/drawing/2014/main" id="{8117FE19-6BCB-4B49-A4B4-C23FABFD0B7A}"/>
              </a:ext>
            </a:extLst>
          </p:cNvPr>
          <p:cNvSpPr/>
          <p:nvPr/>
        </p:nvSpPr>
        <p:spPr>
          <a:xfrm>
            <a:off x="4694875" y="2322691"/>
            <a:ext cx="81662" cy="4535308"/>
          </a:xfrm>
          <a:prstGeom prst="rect">
            <a:avLst/>
          </a:prstGeom>
          <a:solidFill>
            <a:schemeClr val="bg1">
              <a:lumMod val="95000"/>
              <a:lumOff val="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1" name="Rectangle 20">
            <a:extLst>
              <a:ext uri="{FF2B5EF4-FFF2-40B4-BE49-F238E27FC236}">
                <a16:creationId xmlns:a16="http://schemas.microsoft.com/office/drawing/2014/main" id="{93B9AB87-C9BC-4D24-AFAE-8B82D472D912}"/>
              </a:ext>
            </a:extLst>
          </p:cNvPr>
          <p:cNvSpPr/>
          <p:nvPr/>
        </p:nvSpPr>
        <p:spPr>
          <a:xfrm>
            <a:off x="7712240" y="2322691"/>
            <a:ext cx="81662" cy="4535308"/>
          </a:xfrm>
          <a:prstGeom prst="rect">
            <a:avLst/>
          </a:prstGeom>
          <a:solidFill>
            <a:schemeClr val="bg1">
              <a:lumMod val="95000"/>
              <a:lumOff val="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2" name="Rectangle 21">
            <a:extLst>
              <a:ext uri="{FF2B5EF4-FFF2-40B4-BE49-F238E27FC236}">
                <a16:creationId xmlns:a16="http://schemas.microsoft.com/office/drawing/2014/main" id="{3A108684-38BF-42D9-9EF9-4FF03215A6C7}"/>
              </a:ext>
            </a:extLst>
          </p:cNvPr>
          <p:cNvSpPr/>
          <p:nvPr/>
        </p:nvSpPr>
        <p:spPr>
          <a:xfrm>
            <a:off x="0" y="2237874"/>
            <a:ext cx="12192000" cy="76796"/>
          </a:xfrm>
          <a:prstGeom prst="rect">
            <a:avLst/>
          </a:prstGeom>
          <a:solidFill>
            <a:schemeClr val="bg1">
              <a:lumMod val="95000"/>
              <a:lumOff val="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3E702BE-5BC3-4C5E-ADEA-A4DC9B86E7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28483" y="207188"/>
            <a:ext cx="441159" cy="524670"/>
          </a:xfrm>
          <a:prstGeom prst="rect">
            <a:avLst/>
          </a:prstGeom>
        </p:spPr>
      </p:pic>
    </p:spTree>
    <p:extLst>
      <p:ext uri="{BB962C8B-B14F-4D97-AF65-F5344CB8AC3E}">
        <p14:creationId xmlns:p14="http://schemas.microsoft.com/office/powerpoint/2010/main" val="1481511795"/>
      </p:ext>
    </p:extLst>
  </p:cSld>
  <p:clrMapOvr>
    <a:masterClrMapping/>
  </p:clrMapOvr>
  <mc:AlternateContent xmlns:mc="http://schemas.openxmlformats.org/markup-compatibility/2006" xmlns:p14="http://schemas.microsoft.com/office/powerpoint/2010/main">
    <mc:Choice Requires="p14">
      <p:transition spd="slow" p14:dur="3400" advTm="1000">
        <p14:reveal/>
      </p:transition>
    </mc:Choice>
    <mc:Fallback xmlns="">
      <p:transition spd="slow" advTm="1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9A2DB-2271-4507-8B73-E2017835F3C7}"/>
              </a:ext>
            </a:extLst>
          </p:cNvPr>
          <p:cNvSpPr>
            <a:spLocks noGrp="1"/>
          </p:cNvSpPr>
          <p:nvPr>
            <p:ph type="title"/>
          </p:nvPr>
        </p:nvSpPr>
        <p:spPr>
          <a:xfrm>
            <a:off x="3492791" y="0"/>
            <a:ext cx="5203240" cy="745061"/>
          </a:xfrm>
          <a:effectLst>
            <a:outerShdw blurRad="50800" dist="38100" dir="18900000" algn="bl" rotWithShape="0">
              <a:prstClr val="black">
                <a:alpha val="40000"/>
              </a:prstClr>
            </a:outerShdw>
          </a:effectLst>
        </p:spPr>
        <p:txBody>
          <a:bodyPr/>
          <a:lstStyle/>
          <a:p>
            <a:pPr algn="ctr"/>
            <a:r>
              <a:rPr lang="en-US" dirty="0">
                <a:solidFill>
                  <a:schemeClr val="bg1">
                    <a:lumMod val="95000"/>
                    <a:lumOff val="5000"/>
                  </a:schemeClr>
                </a:solidFill>
                <a:latin typeface="Algerian" panose="04020705040A02060702" pitchFamily="82" charset="0"/>
                <a:ea typeface="Microsoft Sans Serif" panose="020B0604020202020204" pitchFamily="34" charset="0"/>
                <a:cs typeface="Microsoft Sans Serif" panose="020B0604020202020204" pitchFamily="34" charset="0"/>
              </a:rPr>
              <a:t>FINANCIAL OVERVIEW</a:t>
            </a:r>
          </a:p>
        </p:txBody>
      </p:sp>
      <p:pic>
        <p:nvPicPr>
          <p:cNvPr id="5" name="Content Placeholder 4">
            <a:extLst>
              <a:ext uri="{FF2B5EF4-FFF2-40B4-BE49-F238E27FC236}">
                <a16:creationId xmlns:a16="http://schemas.microsoft.com/office/drawing/2014/main" id="{96EEF29E-6188-4E91-8A4D-0D72A5EC06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26495" y="2269958"/>
            <a:ext cx="3200399" cy="4588042"/>
          </a:xfrm>
        </p:spPr>
      </p:pic>
      <p:pic>
        <p:nvPicPr>
          <p:cNvPr id="7" name="Picture 6">
            <a:extLst>
              <a:ext uri="{FF2B5EF4-FFF2-40B4-BE49-F238E27FC236}">
                <a16:creationId xmlns:a16="http://schemas.microsoft.com/office/drawing/2014/main" id="{C487129E-1724-45AB-94B4-EFB34F105D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18547"/>
            <a:ext cx="6096000" cy="2839453"/>
          </a:xfrm>
          <a:prstGeom prst="rect">
            <a:avLst/>
          </a:prstGeom>
        </p:spPr>
      </p:pic>
      <p:sp>
        <p:nvSpPr>
          <p:cNvPr id="8" name="Rectangle: Rounded Corners 7">
            <a:extLst>
              <a:ext uri="{FF2B5EF4-FFF2-40B4-BE49-F238E27FC236}">
                <a16:creationId xmlns:a16="http://schemas.microsoft.com/office/drawing/2014/main" id="{A1D49CC0-8115-436F-A1A4-5B662F8A1538}"/>
              </a:ext>
            </a:extLst>
          </p:cNvPr>
          <p:cNvSpPr/>
          <p:nvPr/>
        </p:nvSpPr>
        <p:spPr>
          <a:xfrm>
            <a:off x="9360568" y="2269958"/>
            <a:ext cx="2831432" cy="1078831"/>
          </a:xfrm>
          <a:prstGeom prst="roundRect">
            <a:avLst/>
          </a:prstGeom>
          <a:solidFill>
            <a:schemeClr val="bg2">
              <a:lumMod val="40000"/>
              <a:lumOff val="60000"/>
            </a:schemeClr>
          </a:solidFill>
          <a:effectLst>
            <a:outerShdw blurRad="50800" dist="38100" dir="16200000" rotWithShape="0">
              <a:prstClr val="black">
                <a:alpha val="40000"/>
              </a:prstClr>
            </a:outerShdw>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Ø"/>
            </a:pPr>
            <a:r>
              <a:rPr lang="en-US" sz="1100" dirty="0">
                <a:solidFill>
                  <a:schemeClr val="bg1">
                    <a:lumMod val="95000"/>
                    <a:lumOff val="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There’s a clear positive correlation between total revenue and total profit- as revenue increases , profit tends to increase.</a:t>
            </a:r>
          </a:p>
        </p:txBody>
      </p:sp>
      <p:sp>
        <p:nvSpPr>
          <p:cNvPr id="9" name="Rectangle: Rounded Corners 8">
            <a:extLst>
              <a:ext uri="{FF2B5EF4-FFF2-40B4-BE49-F238E27FC236}">
                <a16:creationId xmlns:a16="http://schemas.microsoft.com/office/drawing/2014/main" id="{6BDE2FDF-FAD8-4525-9AC2-39828F634469}"/>
              </a:ext>
            </a:extLst>
          </p:cNvPr>
          <p:cNvSpPr/>
          <p:nvPr/>
        </p:nvSpPr>
        <p:spPr>
          <a:xfrm>
            <a:off x="9360568" y="3429000"/>
            <a:ext cx="2831432" cy="1078831"/>
          </a:xfrm>
          <a:prstGeom prst="roundRect">
            <a:avLst/>
          </a:prstGeom>
          <a:solidFill>
            <a:schemeClr val="bg2">
              <a:lumMod val="40000"/>
              <a:lumOff val="60000"/>
            </a:schemeClr>
          </a:solidFill>
          <a:effectLst>
            <a:outerShdw blurRad="50800" dist="38100" dir="16200000" rotWithShape="0">
              <a:prstClr val="black">
                <a:alpha val="40000"/>
              </a:prstClr>
            </a:outerShdw>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Ø"/>
            </a:pPr>
            <a:r>
              <a:rPr lang="en-US" sz="1100" dirty="0">
                <a:solidFill>
                  <a:schemeClr val="bg1">
                    <a:lumMod val="95000"/>
                    <a:lumOff val="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This also suggests that the profitability scales well with increased sales volume across most product categories.</a:t>
            </a:r>
          </a:p>
        </p:txBody>
      </p:sp>
      <p:sp>
        <p:nvSpPr>
          <p:cNvPr id="10" name="Rectangle: Rounded Corners 9">
            <a:extLst>
              <a:ext uri="{FF2B5EF4-FFF2-40B4-BE49-F238E27FC236}">
                <a16:creationId xmlns:a16="http://schemas.microsoft.com/office/drawing/2014/main" id="{B34A7CCE-D50E-4A52-8746-55976DDF6DCA}"/>
              </a:ext>
            </a:extLst>
          </p:cNvPr>
          <p:cNvSpPr/>
          <p:nvPr/>
        </p:nvSpPr>
        <p:spPr>
          <a:xfrm>
            <a:off x="9360568" y="4604084"/>
            <a:ext cx="2831432" cy="1078832"/>
          </a:xfrm>
          <a:prstGeom prst="roundRect">
            <a:avLst/>
          </a:prstGeom>
          <a:solidFill>
            <a:schemeClr val="bg2">
              <a:lumMod val="40000"/>
              <a:lumOff val="60000"/>
            </a:schemeClr>
          </a:solidFill>
          <a:effectLst>
            <a:outerShdw blurRad="50800" dist="38100" dir="16200000" rotWithShape="0">
              <a:prstClr val="black">
                <a:alpha val="40000"/>
              </a:prstClr>
            </a:outerShdw>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Ø"/>
            </a:pPr>
            <a:r>
              <a:rPr lang="en-US" sz="1100" dirty="0">
                <a:solidFill>
                  <a:schemeClr val="bg1">
                    <a:lumMod val="95000"/>
                    <a:lumOff val="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The top-right cluster(high revenue, high profit) include Fashion, Groceries, and household. These categories should be prioritized for further investment .</a:t>
            </a:r>
          </a:p>
        </p:txBody>
      </p:sp>
      <p:sp>
        <p:nvSpPr>
          <p:cNvPr id="11" name="Rectangle: Rounded Corners 10">
            <a:extLst>
              <a:ext uri="{FF2B5EF4-FFF2-40B4-BE49-F238E27FC236}">
                <a16:creationId xmlns:a16="http://schemas.microsoft.com/office/drawing/2014/main" id="{9CF89464-55E7-4BC1-87C2-4A72E28AC5BD}"/>
              </a:ext>
            </a:extLst>
          </p:cNvPr>
          <p:cNvSpPr/>
          <p:nvPr/>
        </p:nvSpPr>
        <p:spPr>
          <a:xfrm>
            <a:off x="9360568" y="5779168"/>
            <a:ext cx="2831432" cy="1078832"/>
          </a:xfrm>
          <a:prstGeom prst="roundRect">
            <a:avLst/>
          </a:prstGeom>
          <a:solidFill>
            <a:schemeClr val="bg2">
              <a:lumMod val="40000"/>
              <a:lumOff val="60000"/>
            </a:schemeClr>
          </a:solidFill>
          <a:effectLst>
            <a:outerShdw blurRad="50800" dist="38100" dir="16200000" rotWithShape="0">
              <a:prstClr val="black">
                <a:alpha val="40000"/>
              </a:prstClr>
            </a:outerShdw>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Ø"/>
            </a:pPr>
            <a:r>
              <a:rPr lang="en-US" sz="1100" dirty="0">
                <a:solidFill>
                  <a:schemeClr val="bg1">
                    <a:lumMod val="95000"/>
                    <a:lumOff val="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Focus on growing high performing categories(Fashion, Groceries, Household) and also revamp under performing ones(Like Beverages).</a:t>
            </a:r>
          </a:p>
        </p:txBody>
      </p:sp>
      <p:sp>
        <p:nvSpPr>
          <p:cNvPr id="12" name="Rectangle: Rounded Corners 11">
            <a:extLst>
              <a:ext uri="{FF2B5EF4-FFF2-40B4-BE49-F238E27FC236}">
                <a16:creationId xmlns:a16="http://schemas.microsoft.com/office/drawing/2014/main" id="{C7808A5D-2771-4063-A61F-21CD7BE90676}"/>
              </a:ext>
            </a:extLst>
          </p:cNvPr>
          <p:cNvSpPr/>
          <p:nvPr/>
        </p:nvSpPr>
        <p:spPr>
          <a:xfrm>
            <a:off x="-1589" y="2269958"/>
            <a:ext cx="6096000" cy="1690436"/>
          </a:xfrm>
          <a:prstGeom prst="roundRect">
            <a:avLst/>
          </a:prstGeom>
          <a:solidFill>
            <a:schemeClr val="bg2">
              <a:lumMod val="40000"/>
              <a:lumOff val="60000"/>
            </a:schemeClr>
          </a:solidFill>
          <a:ln>
            <a:solidFill>
              <a:schemeClr val="bg1">
                <a:lumMod val="95000"/>
                <a:lumOff val="5000"/>
              </a:schemeClr>
            </a:solidFill>
          </a:ln>
          <a:effectLst>
            <a:outerShdw blurRad="50800" dist="38100" dir="18900000" algn="bl" rotWithShape="0">
              <a:prstClr val="black">
                <a:alpha val="40000"/>
              </a:prstClr>
            </a:outerShdw>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Ø"/>
            </a:pPr>
            <a:r>
              <a:rPr lang="en-US" sz="1100" dirty="0">
                <a:solidFill>
                  <a:schemeClr val="bg1">
                    <a:lumMod val="95000"/>
                    <a:lumOff val="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January marks the strongest sales month while June made it as the lowest sales, possibly linked to mid-year market cooling and finally consistent performance were noticed in month of August and September.</a:t>
            </a:r>
          </a:p>
          <a:p>
            <a:endParaRPr lang="en-US" sz="1100" dirty="0">
              <a:solidFill>
                <a:schemeClr val="bg1">
                  <a:lumMod val="95000"/>
                  <a:lumOff val="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171450" indent="-171450">
              <a:buFont typeface="Wingdings" panose="05000000000000000000" pitchFamily="2" charset="2"/>
              <a:buChar char="Ø"/>
            </a:pPr>
            <a:r>
              <a:rPr lang="en-US" sz="1100" dirty="0">
                <a:solidFill>
                  <a:schemeClr val="bg1">
                    <a:lumMod val="95000"/>
                    <a:lumOff val="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Investigate and address Q4 drop (October – December) and also plan inventory and staffing around peak (Jan, Aug &amp; Sept).</a:t>
            </a:r>
          </a:p>
          <a:p>
            <a:pPr marL="171450" indent="-171450">
              <a:buFont typeface="Wingdings" panose="05000000000000000000" pitchFamily="2" charset="2"/>
              <a:buChar char="Ø"/>
            </a:pPr>
            <a:endParaRPr lang="en-US" sz="1100" dirty="0">
              <a:solidFill>
                <a:schemeClr val="bg1">
                  <a:lumMod val="95000"/>
                  <a:lumOff val="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171450" indent="-171450">
              <a:buFont typeface="Wingdings" panose="05000000000000000000" pitchFamily="2" charset="2"/>
              <a:buChar char="Ø"/>
            </a:pPr>
            <a:r>
              <a:rPr lang="en-US" sz="1100" dirty="0">
                <a:solidFill>
                  <a:schemeClr val="bg1">
                    <a:lumMod val="95000"/>
                    <a:lumOff val="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Observe customers behavior in mid-year and year-end trends</a:t>
            </a:r>
          </a:p>
        </p:txBody>
      </p:sp>
      <p:pic>
        <p:nvPicPr>
          <p:cNvPr id="4" name="Picture 3">
            <a:extLst>
              <a:ext uri="{FF2B5EF4-FFF2-40B4-BE49-F238E27FC236}">
                <a16:creationId xmlns:a16="http://schemas.microsoft.com/office/drawing/2014/main" id="{FEA5AFEC-91BD-46F1-BD1E-832C5979E0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0337" y="0"/>
            <a:ext cx="376990" cy="484968"/>
          </a:xfrm>
          <a:prstGeom prst="rect">
            <a:avLst/>
          </a:prstGeom>
        </p:spPr>
      </p:pic>
    </p:spTree>
    <p:extLst>
      <p:ext uri="{BB962C8B-B14F-4D97-AF65-F5344CB8AC3E}">
        <p14:creationId xmlns:p14="http://schemas.microsoft.com/office/powerpoint/2010/main" val="246317916"/>
      </p:ext>
    </p:extLst>
  </p:cSld>
  <p:clrMapOvr>
    <a:masterClrMapping/>
  </p:clrMapOvr>
  <mc:AlternateContent xmlns:mc="http://schemas.openxmlformats.org/markup-compatibility/2006" xmlns:p14="http://schemas.microsoft.com/office/powerpoint/2010/main">
    <mc:Choice Requires="p14">
      <p:transition spd="slow" p14:dur="3400" advTm="1000">
        <p14:reveal/>
      </p:transition>
    </mc:Choice>
    <mc:Fallback xmlns="">
      <p:transition spd="slow" advTm="1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ECBEB-F41E-47CB-BAE8-B950C1B43E75}"/>
              </a:ext>
            </a:extLst>
          </p:cNvPr>
          <p:cNvSpPr>
            <a:spLocks noGrp="1"/>
          </p:cNvSpPr>
          <p:nvPr>
            <p:ph type="title"/>
          </p:nvPr>
        </p:nvSpPr>
        <p:spPr>
          <a:xfrm>
            <a:off x="1042737" y="0"/>
            <a:ext cx="9304420" cy="953608"/>
          </a:xfrm>
          <a:effectLst>
            <a:outerShdw blurRad="50800" dist="38100" dir="16200000" rotWithShape="0">
              <a:prstClr val="black">
                <a:alpha val="40000"/>
              </a:prstClr>
            </a:outerShdw>
          </a:effectLst>
        </p:spPr>
        <p:txBody>
          <a:bodyPr>
            <a:normAutofit fontScale="90000"/>
          </a:bodyPr>
          <a:lstStyle/>
          <a:p>
            <a:pPr algn="ctr"/>
            <a:r>
              <a:rPr lang="en-US" dirty="0">
                <a:solidFill>
                  <a:schemeClr val="bg1">
                    <a:lumMod val="95000"/>
                    <a:lumOff val="5000"/>
                  </a:schemeClr>
                </a:solidFill>
                <a:latin typeface="Algerian" panose="04020705040A02060702" pitchFamily="82" charset="0"/>
                <a:ea typeface="Microsoft Sans Serif" panose="020B0604020202020204" pitchFamily="34" charset="0"/>
                <a:cs typeface="Microsoft Sans Serif" panose="020B0604020202020204" pitchFamily="34" charset="0"/>
              </a:rPr>
              <a:t>TIME INTELLIGENCE OVERVIEW</a:t>
            </a:r>
            <a:r>
              <a:rPr lang="en-US" dirty="0">
                <a:solidFill>
                  <a:schemeClr val="bg1">
                    <a:lumMod val="95000"/>
                    <a:lumOff val="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a:t>
            </a:r>
            <a:r>
              <a:rPr lang="en-US" sz="2700" dirty="0">
                <a:solidFill>
                  <a:schemeClr val="bg1">
                    <a:lumMod val="95000"/>
                    <a:lumOff val="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NAVIGATING DAILY, MONTHLY &amp; QUARTERLY TRENDS</a:t>
            </a:r>
          </a:p>
        </p:txBody>
      </p:sp>
      <p:pic>
        <p:nvPicPr>
          <p:cNvPr id="5" name="Content Placeholder 4">
            <a:extLst>
              <a:ext uri="{FF2B5EF4-FFF2-40B4-BE49-F238E27FC236}">
                <a16:creationId xmlns:a16="http://schemas.microsoft.com/office/drawing/2014/main" id="{729A1816-B489-437F-8F7B-DBA68A419A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52417" y="2181727"/>
            <a:ext cx="5907504" cy="2102532"/>
          </a:xfrm>
        </p:spPr>
      </p:pic>
      <p:pic>
        <p:nvPicPr>
          <p:cNvPr id="7" name="Picture 6">
            <a:extLst>
              <a:ext uri="{FF2B5EF4-FFF2-40B4-BE49-F238E27FC236}">
                <a16:creationId xmlns:a16="http://schemas.microsoft.com/office/drawing/2014/main" id="{445C7396-D9D6-46C8-BE7B-B94AE00D2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9393" y="4284259"/>
            <a:ext cx="3561346" cy="2569992"/>
          </a:xfrm>
          <a:prstGeom prst="rect">
            <a:avLst/>
          </a:prstGeom>
        </p:spPr>
      </p:pic>
      <p:pic>
        <p:nvPicPr>
          <p:cNvPr id="11" name="Picture 10">
            <a:extLst>
              <a:ext uri="{FF2B5EF4-FFF2-40B4-BE49-F238E27FC236}">
                <a16:creationId xmlns:a16="http://schemas.microsoft.com/office/drawing/2014/main" id="{B2AA13AC-3D37-4B2D-BDAA-1CDDFA25A1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288008"/>
            <a:ext cx="4291263" cy="2569992"/>
          </a:xfrm>
          <a:prstGeom prst="rect">
            <a:avLst/>
          </a:prstGeom>
        </p:spPr>
      </p:pic>
      <p:pic>
        <p:nvPicPr>
          <p:cNvPr id="13" name="Picture 12">
            <a:extLst>
              <a:ext uri="{FF2B5EF4-FFF2-40B4-BE49-F238E27FC236}">
                <a16:creationId xmlns:a16="http://schemas.microsoft.com/office/drawing/2014/main" id="{BC3789C4-FB28-4E06-89EF-33B9AC4F7D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8869" y="4288007"/>
            <a:ext cx="4211052" cy="2569993"/>
          </a:xfrm>
          <a:prstGeom prst="rect">
            <a:avLst/>
          </a:prstGeom>
        </p:spPr>
      </p:pic>
      <p:sp>
        <p:nvSpPr>
          <p:cNvPr id="16" name="Rectangle 15">
            <a:extLst>
              <a:ext uri="{FF2B5EF4-FFF2-40B4-BE49-F238E27FC236}">
                <a16:creationId xmlns:a16="http://schemas.microsoft.com/office/drawing/2014/main" id="{E5CDC5C3-8626-4A92-AC7B-2C5EDC6B1AF5}"/>
              </a:ext>
            </a:extLst>
          </p:cNvPr>
          <p:cNvSpPr/>
          <p:nvPr/>
        </p:nvSpPr>
        <p:spPr>
          <a:xfrm>
            <a:off x="8014" y="2181727"/>
            <a:ext cx="6220338" cy="2102532"/>
          </a:xfrm>
          <a:prstGeom prst="rect">
            <a:avLst/>
          </a:prstGeom>
          <a:gradFill flip="none" rotWithShape="1">
            <a:gsLst>
              <a:gs pos="0">
                <a:schemeClr val="bg2">
                  <a:lumMod val="40000"/>
                  <a:lumOff val="60000"/>
                  <a:shade val="30000"/>
                  <a:satMod val="115000"/>
                </a:schemeClr>
              </a:gs>
              <a:gs pos="50000">
                <a:schemeClr val="bg2">
                  <a:lumMod val="40000"/>
                  <a:lumOff val="60000"/>
                  <a:shade val="67500"/>
                  <a:satMod val="115000"/>
                </a:schemeClr>
              </a:gs>
              <a:gs pos="100000">
                <a:schemeClr val="bg2">
                  <a:lumMod val="40000"/>
                  <a:lumOff val="60000"/>
                  <a:shade val="100000"/>
                  <a:satMod val="115000"/>
                </a:schemeClr>
              </a:gs>
            </a:gsLst>
            <a:lin ang="8100000" scaled="1"/>
            <a:tileRect/>
          </a:gradFill>
          <a:effectLst>
            <a:outerShdw blurRad="50800" dist="38100" dir="16200000" rotWithShape="0">
              <a:prstClr val="black">
                <a:alpha val="40000"/>
              </a:prstClr>
            </a:outerShdw>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Ø"/>
            </a:pPr>
            <a:r>
              <a:rPr lang="en-US" sz="1100" dirty="0">
                <a:solidFill>
                  <a:schemeClr val="bg1">
                    <a:lumMod val="95000"/>
                    <a:lumOff val="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Seasonal trends are very evident with peaks on January(New year demand or holiday carryover), September &amp; October(back-to-school or Early holiday spending). </a:t>
            </a:r>
          </a:p>
          <a:p>
            <a:pPr marL="171450" indent="-171450">
              <a:buFont typeface="Wingdings" panose="05000000000000000000" pitchFamily="2" charset="2"/>
              <a:buChar char="Ø"/>
            </a:pPr>
            <a:r>
              <a:rPr lang="en-US" sz="1100" dirty="0">
                <a:solidFill>
                  <a:schemeClr val="bg1">
                    <a:lumMod val="95000"/>
                    <a:lumOff val="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Sales strategies should be reinforced in June(mid-year)and optimized for the year-end to prevent drop-offs. </a:t>
            </a:r>
          </a:p>
          <a:p>
            <a:pPr marL="171450" indent="-171450">
              <a:buFont typeface="Wingdings" panose="05000000000000000000" pitchFamily="2" charset="2"/>
              <a:buChar char="Ø"/>
            </a:pPr>
            <a:r>
              <a:rPr lang="en-US" sz="1100" dirty="0">
                <a:solidFill>
                  <a:schemeClr val="bg1">
                    <a:lumMod val="95000"/>
                    <a:lumOff val="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Sales began to recover steadily on July(Q3) to a second peak in October (N5.48 million).</a:t>
            </a:r>
          </a:p>
          <a:p>
            <a:pPr marL="171450" indent="-171450">
              <a:buFont typeface="Wingdings" panose="05000000000000000000" pitchFamily="2" charset="2"/>
              <a:buChar char="Ø"/>
            </a:pPr>
            <a:r>
              <a:rPr lang="en-US" sz="1100" dirty="0">
                <a:solidFill>
                  <a:schemeClr val="bg1">
                    <a:lumMod val="95000"/>
                    <a:lumOff val="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It is also important to note that Monday( due to carryover from weekend planning) and Saturday(weekend shopping pattern) are the top- performing days. Wednesday dip indicates mid-fatigue.</a:t>
            </a:r>
          </a:p>
        </p:txBody>
      </p:sp>
      <p:pic>
        <p:nvPicPr>
          <p:cNvPr id="4" name="Picture 3">
            <a:extLst>
              <a:ext uri="{FF2B5EF4-FFF2-40B4-BE49-F238E27FC236}">
                <a16:creationId xmlns:a16="http://schemas.microsoft.com/office/drawing/2014/main" id="{CFF002A8-153E-4FD3-9E72-B48038B6D4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85748" y="476804"/>
            <a:ext cx="344905" cy="421445"/>
          </a:xfrm>
          <a:prstGeom prst="rect">
            <a:avLst/>
          </a:prstGeom>
        </p:spPr>
      </p:pic>
    </p:spTree>
    <p:extLst>
      <p:ext uri="{BB962C8B-B14F-4D97-AF65-F5344CB8AC3E}">
        <p14:creationId xmlns:p14="http://schemas.microsoft.com/office/powerpoint/2010/main" val="70987843"/>
      </p:ext>
    </p:extLst>
  </p:cSld>
  <p:clrMapOvr>
    <a:masterClrMapping/>
  </p:clrMapOvr>
  <mc:AlternateContent xmlns:mc="http://schemas.openxmlformats.org/markup-compatibility/2006" xmlns:p14="http://schemas.microsoft.com/office/powerpoint/2010/main">
    <mc:Choice Requires="p14">
      <p:transition spd="slow" p14:dur="1500" advTm="1000">
        <p:split orient="vert"/>
      </p:transition>
    </mc:Choice>
    <mc:Fallback xmlns="">
      <p:transition spd="slow" advTm="1000">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D189EBB-4F24-4C0D-9CC5-16DF9FCAA6B8}"/>
              </a:ext>
            </a:extLst>
          </p:cNvPr>
          <p:cNvSpPr/>
          <p:nvPr/>
        </p:nvSpPr>
        <p:spPr>
          <a:xfrm>
            <a:off x="6096001" y="0"/>
            <a:ext cx="6096000" cy="6858000"/>
          </a:xfrm>
          <a:prstGeom prst="rect">
            <a:avLst/>
          </a:prstGeom>
          <a:solidFill>
            <a:schemeClr val="bg2">
              <a:lumMod val="40000"/>
              <a:lumOff val="60000"/>
            </a:schemeClr>
          </a:solidFill>
          <a:ln>
            <a:noFill/>
          </a:ln>
          <a:effectLst>
            <a:outerShdw blurRad="76200" dir="13500000" sy="23000" kx="1200000" algn="br" rotWithShape="0">
              <a:prstClr val="black">
                <a:alpha val="20000"/>
              </a:prstClr>
            </a:outerShdw>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sz="2800" dirty="0">
                <a:solidFill>
                  <a:schemeClr val="bg1">
                    <a:lumMod val="95000"/>
                    <a:lumOff val="5000"/>
                  </a:schemeClr>
                </a:solidFill>
                <a:effectLst>
                  <a:outerShdw blurRad="38100" dist="38100" dir="2700000" algn="tl">
                    <a:srgbClr val="000000">
                      <a:alpha val="43137"/>
                    </a:srgbClr>
                  </a:outerShdw>
                </a:effectLst>
                <a:latin typeface="Algerian" panose="04020705040A02060702" pitchFamily="82" charset="0"/>
              </a:rPr>
              <a:t>SUMMARY RECOMMENDATION</a:t>
            </a:r>
          </a:p>
          <a:p>
            <a:pPr algn="ctr"/>
            <a:endParaRPr lang="en-US" sz="2800" dirty="0">
              <a:solidFill>
                <a:schemeClr val="bg1">
                  <a:lumMod val="95000"/>
                  <a:lumOff val="5000"/>
                </a:schemeClr>
              </a:solidFill>
              <a:effectLst>
                <a:outerShdw blurRad="38100" dist="38100" dir="2700000" algn="tl">
                  <a:srgbClr val="000000">
                    <a:alpha val="43137"/>
                  </a:srgbClr>
                </a:outerShdw>
              </a:effectLst>
              <a:latin typeface="Algerian" panose="04020705040A02060702" pitchFamily="82" charset="0"/>
            </a:endParaRPr>
          </a:p>
          <a:p>
            <a:pPr marL="342900" indent="-342900">
              <a:buFont typeface="+mj-lt"/>
              <a:buAutoNum type="arabicPeriod"/>
            </a:pPr>
            <a:r>
              <a:rPr lang="en-US" sz="1100" dirty="0">
                <a:solidFill>
                  <a:schemeClr val="bg1">
                    <a:lumMod val="95000"/>
                    <a:lumOff val="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Reassess and optimize pricing strategy for low-profit products by observing the bottom 5 products by products. Investigate whether high unit costs, discount or operational inefficiencies are eroding profit margins.</a:t>
            </a:r>
          </a:p>
          <a:p>
            <a:pPr marL="342900" indent="-342900">
              <a:buFont typeface="+mj-lt"/>
              <a:buAutoNum type="arabicPeriod"/>
            </a:pPr>
            <a:endParaRPr lang="en-US" sz="1100" dirty="0">
              <a:solidFill>
                <a:schemeClr val="bg1">
                  <a:lumMod val="95000"/>
                  <a:lumOff val="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342900" indent="-342900">
              <a:buFont typeface="+mj-lt"/>
              <a:buAutoNum type="arabicPeriod"/>
            </a:pPr>
            <a:r>
              <a:rPr lang="en-US" sz="1100" dirty="0">
                <a:solidFill>
                  <a:schemeClr val="bg1">
                    <a:lumMod val="95000"/>
                    <a:lumOff val="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Focus Marketing and stocking  strategy on high revenue &amp; Margin Products(Juice, dishwashers &amp; detergent). Prioritize these products in promotion, inventory planning and ad spend. Consider cross selling them with other related products to drive even more value.</a:t>
            </a:r>
          </a:p>
          <a:p>
            <a:pPr marL="342900" indent="-342900">
              <a:buFont typeface="+mj-lt"/>
              <a:buAutoNum type="arabicPeriod"/>
            </a:pPr>
            <a:endParaRPr lang="en-US" sz="1100" dirty="0">
              <a:solidFill>
                <a:schemeClr val="bg1">
                  <a:lumMod val="95000"/>
                  <a:lumOff val="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342900" indent="-342900">
              <a:buFont typeface="+mj-lt"/>
              <a:buAutoNum type="arabicPeriod"/>
            </a:pPr>
            <a:r>
              <a:rPr lang="en-US" sz="1100" dirty="0">
                <a:solidFill>
                  <a:schemeClr val="bg1">
                    <a:lumMod val="95000"/>
                    <a:lumOff val="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Consider analyzing why South-West and South-East lag in revenue despite economic potential. Also investigate the pricing strategy in states  with low unit prices for potential margin optimization.</a:t>
            </a:r>
          </a:p>
          <a:p>
            <a:pPr marL="342900" indent="-342900">
              <a:buFont typeface="+mj-lt"/>
              <a:buAutoNum type="arabicPeriod"/>
            </a:pPr>
            <a:endParaRPr lang="en-US" sz="1100" dirty="0">
              <a:solidFill>
                <a:schemeClr val="bg1">
                  <a:lumMod val="95000"/>
                  <a:lumOff val="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342900" indent="-342900">
              <a:buFont typeface="+mj-lt"/>
              <a:buAutoNum type="arabicPeriod"/>
            </a:pPr>
            <a:r>
              <a:rPr lang="en-US" sz="1100" dirty="0">
                <a:solidFill>
                  <a:schemeClr val="bg1">
                    <a:lumMod val="95000"/>
                    <a:lumOff val="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Boost Marketing around June to mitigate sales dips.</a:t>
            </a:r>
          </a:p>
          <a:p>
            <a:pPr marL="342900" indent="-342900">
              <a:buFont typeface="+mj-lt"/>
              <a:buAutoNum type="arabicPeriod"/>
            </a:pPr>
            <a:endParaRPr lang="en-US" sz="1100" dirty="0">
              <a:solidFill>
                <a:schemeClr val="bg1">
                  <a:lumMod val="95000"/>
                  <a:lumOff val="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342900" indent="-342900">
              <a:buFont typeface="+mj-lt"/>
              <a:buAutoNum type="arabicPeriod"/>
            </a:pPr>
            <a:r>
              <a:rPr lang="en-US" sz="1100" dirty="0">
                <a:solidFill>
                  <a:schemeClr val="bg1">
                    <a:lumMod val="95000"/>
                    <a:lumOff val="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Analyze the customer behavior further to confirm reasons for mid-year and year-end trends.</a:t>
            </a:r>
          </a:p>
          <a:p>
            <a:pPr marL="342900" indent="-342900">
              <a:buFont typeface="+mj-lt"/>
              <a:buAutoNum type="arabicPeriod"/>
            </a:pPr>
            <a:endParaRPr lang="en-US" sz="1100" dirty="0">
              <a:solidFill>
                <a:schemeClr val="bg1">
                  <a:lumMod val="95000"/>
                  <a:lumOff val="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342900" indent="-342900">
              <a:buFont typeface="+mj-lt"/>
              <a:buAutoNum type="arabicPeriod"/>
            </a:pPr>
            <a:r>
              <a:rPr lang="en-US" sz="1100" dirty="0">
                <a:solidFill>
                  <a:schemeClr val="bg1">
                    <a:lumMod val="95000"/>
                    <a:lumOff val="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Plan inventory and staffing around peak months (January, September and October).</a:t>
            </a:r>
          </a:p>
          <a:p>
            <a:pPr marL="342900" indent="-342900">
              <a:buFont typeface="+mj-lt"/>
              <a:buAutoNum type="arabicPeriod"/>
            </a:pPr>
            <a:endParaRPr lang="en-US" sz="1200" dirty="0">
              <a:solidFill>
                <a:schemeClr val="bg1">
                  <a:lumMod val="95000"/>
                  <a:lumOff val="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 name="Rectangle: Rounded Corners 1">
            <a:extLst>
              <a:ext uri="{FF2B5EF4-FFF2-40B4-BE49-F238E27FC236}">
                <a16:creationId xmlns:a16="http://schemas.microsoft.com/office/drawing/2014/main" id="{2697A53D-B061-4AD2-A543-015059371A3D}"/>
              </a:ext>
            </a:extLst>
          </p:cNvPr>
          <p:cNvSpPr/>
          <p:nvPr/>
        </p:nvSpPr>
        <p:spPr>
          <a:xfrm>
            <a:off x="1748589" y="2149640"/>
            <a:ext cx="368969" cy="153202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834DAE9A-0758-48F6-9FDA-A1DD08D3D567}"/>
              </a:ext>
            </a:extLst>
          </p:cNvPr>
          <p:cNvGrpSpPr/>
          <p:nvPr/>
        </p:nvGrpSpPr>
        <p:grpSpPr>
          <a:xfrm>
            <a:off x="1459833" y="296780"/>
            <a:ext cx="4636168" cy="6240378"/>
            <a:chOff x="1748589" y="962527"/>
            <a:chExt cx="4347411" cy="4680282"/>
          </a:xfrm>
          <a:blipFill>
            <a:blip r:embed="rId2"/>
            <a:stretch>
              <a:fillRect/>
            </a:stretch>
          </a:blipFill>
          <a:effectLst>
            <a:glow rad="101600">
              <a:schemeClr val="accent3">
                <a:satMod val="175000"/>
                <a:alpha val="40000"/>
              </a:schemeClr>
            </a:glow>
          </a:effectLst>
        </p:grpSpPr>
        <p:sp>
          <p:nvSpPr>
            <p:cNvPr id="7" name="Rectangle: Rounded Corners 6">
              <a:extLst>
                <a:ext uri="{FF2B5EF4-FFF2-40B4-BE49-F238E27FC236}">
                  <a16:creationId xmlns:a16="http://schemas.microsoft.com/office/drawing/2014/main" id="{89CE5B0B-2D9A-47FD-959E-B4DE05A861AE}"/>
                </a:ext>
              </a:extLst>
            </p:cNvPr>
            <p:cNvSpPr/>
            <p:nvPr/>
          </p:nvSpPr>
          <p:spPr>
            <a:xfrm>
              <a:off x="1748589" y="2422359"/>
              <a:ext cx="368969" cy="1532022"/>
            </a:xfrm>
            <a:prstGeom prst="roundRect">
              <a:avLst/>
            </a:prstGeom>
            <a:grp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F9E2A938-F52A-453A-9333-6AA5582C8156}"/>
                </a:ext>
              </a:extLst>
            </p:cNvPr>
            <p:cNvSpPr/>
            <p:nvPr/>
          </p:nvSpPr>
          <p:spPr>
            <a:xfrm>
              <a:off x="2189746" y="1973178"/>
              <a:ext cx="368969" cy="2302041"/>
            </a:xfrm>
            <a:prstGeom prst="roundRect">
              <a:avLst/>
            </a:prstGeom>
            <a:grp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ED8945B8-A7C6-4906-A84C-0A9F4A2EBC62}"/>
                </a:ext>
              </a:extLst>
            </p:cNvPr>
            <p:cNvSpPr/>
            <p:nvPr/>
          </p:nvSpPr>
          <p:spPr>
            <a:xfrm>
              <a:off x="2630903" y="1267326"/>
              <a:ext cx="368969" cy="3962400"/>
            </a:xfrm>
            <a:prstGeom prst="roundRect">
              <a:avLst/>
            </a:prstGeom>
            <a:grp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3C80AFB7-9542-4D4C-B182-50D78733FD22}"/>
                </a:ext>
              </a:extLst>
            </p:cNvPr>
            <p:cNvSpPr/>
            <p:nvPr/>
          </p:nvSpPr>
          <p:spPr>
            <a:xfrm>
              <a:off x="5727031" y="2478504"/>
              <a:ext cx="368969" cy="1532022"/>
            </a:xfrm>
            <a:prstGeom prst="roundRect">
              <a:avLst/>
            </a:prstGeom>
            <a:grp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99063A46-5117-4CEA-B9F1-A6DE67DAC4F0}"/>
                </a:ext>
              </a:extLst>
            </p:cNvPr>
            <p:cNvSpPr/>
            <p:nvPr/>
          </p:nvSpPr>
          <p:spPr>
            <a:xfrm>
              <a:off x="5293896" y="2097505"/>
              <a:ext cx="368969" cy="2302041"/>
            </a:xfrm>
            <a:prstGeom prst="roundRect">
              <a:avLst/>
            </a:prstGeom>
            <a:grp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8C85B657-D15A-45EA-9081-1BBEA073F55E}"/>
                </a:ext>
              </a:extLst>
            </p:cNvPr>
            <p:cNvSpPr/>
            <p:nvPr/>
          </p:nvSpPr>
          <p:spPr>
            <a:xfrm>
              <a:off x="4890836" y="1379621"/>
              <a:ext cx="368969" cy="3962400"/>
            </a:xfrm>
            <a:prstGeom prst="roundRect">
              <a:avLst/>
            </a:prstGeom>
            <a:grp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67801147-0AE5-40A7-83D7-45C55A1611ED}"/>
                </a:ext>
              </a:extLst>
            </p:cNvPr>
            <p:cNvSpPr/>
            <p:nvPr/>
          </p:nvSpPr>
          <p:spPr>
            <a:xfrm>
              <a:off x="3039973" y="986589"/>
              <a:ext cx="368969" cy="4515853"/>
            </a:xfrm>
            <a:prstGeom prst="roundRect">
              <a:avLst/>
            </a:prstGeom>
            <a:grp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5123D1D8-912E-41C0-BFFF-701471D9782A}"/>
                </a:ext>
              </a:extLst>
            </p:cNvPr>
            <p:cNvSpPr/>
            <p:nvPr/>
          </p:nvSpPr>
          <p:spPr>
            <a:xfrm>
              <a:off x="4489784" y="1102894"/>
              <a:ext cx="368969" cy="4515853"/>
            </a:xfrm>
            <a:prstGeom prst="roundRect">
              <a:avLst/>
            </a:prstGeom>
            <a:grp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D89B9F5A-5518-4AE0-B64A-2A9FD080A31A}"/>
                </a:ext>
              </a:extLst>
            </p:cNvPr>
            <p:cNvSpPr/>
            <p:nvPr/>
          </p:nvSpPr>
          <p:spPr>
            <a:xfrm>
              <a:off x="3467099" y="962527"/>
              <a:ext cx="455196" cy="4656220"/>
            </a:xfrm>
            <a:prstGeom prst="roundRect">
              <a:avLst/>
            </a:prstGeom>
            <a:grp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606F6F92-EB10-479B-AB47-F9D1CA5BCACC}"/>
                </a:ext>
              </a:extLst>
            </p:cNvPr>
            <p:cNvSpPr/>
            <p:nvPr/>
          </p:nvSpPr>
          <p:spPr>
            <a:xfrm>
              <a:off x="3978441" y="962527"/>
              <a:ext cx="455196" cy="4680282"/>
            </a:xfrm>
            <a:prstGeom prst="roundRect">
              <a:avLst/>
            </a:prstGeom>
            <a:grp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D93702E-C2A8-4216-A113-A8D94C6393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2504" y="1243262"/>
            <a:ext cx="473413" cy="401053"/>
          </a:xfrm>
          <a:prstGeom prst="rect">
            <a:avLst/>
          </a:prstGeom>
        </p:spPr>
      </p:pic>
    </p:spTree>
    <p:extLst>
      <p:ext uri="{BB962C8B-B14F-4D97-AF65-F5344CB8AC3E}">
        <p14:creationId xmlns:p14="http://schemas.microsoft.com/office/powerpoint/2010/main" val="689103162"/>
      </p:ext>
    </p:extLst>
  </p:cSld>
  <p:clrMapOvr>
    <a:masterClrMapping/>
  </p:clrMapOvr>
  <mc:AlternateContent xmlns:mc="http://schemas.openxmlformats.org/markup-compatibility/2006" xmlns:p14="http://schemas.microsoft.com/office/powerpoint/2010/main">
    <mc:Choice Requires="p14">
      <p:transition spd="slow" p14:dur="3400" advTm="1000">
        <p14:reveal/>
      </p:transition>
    </mc:Choice>
    <mc:Fallback xmlns="">
      <p:transition spd="slow" advTm="1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6711E1B-BB2E-49CC-87CA-9C2B0705A75A}"/>
              </a:ext>
            </a:extLst>
          </p:cNvPr>
          <p:cNvSpPr/>
          <p:nvPr/>
        </p:nvSpPr>
        <p:spPr>
          <a:xfrm>
            <a:off x="1086980" y="32084"/>
            <a:ext cx="5831305" cy="6793832"/>
          </a:xfrm>
          <a:prstGeom prst="roundRect">
            <a:avLst>
              <a:gd name="adj" fmla="val 4425"/>
            </a:avLst>
          </a:pr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lin ang="8100000" scaled="1"/>
            <a:tileRect/>
          </a:gradFill>
          <a:ln>
            <a:noFill/>
          </a:ln>
          <a:effectLst>
            <a:glow rad="139700">
              <a:schemeClr val="accent5">
                <a:satMod val="175000"/>
                <a:alpha val="40000"/>
              </a:schemeClr>
            </a:glow>
            <a:outerShdw blurRad="50800" dist="38100" dir="10800000" algn="r"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lgerian" panose="04020705040A02060702" pitchFamily="82" charset="0"/>
              </a:rPr>
              <a:t>ACKNOWLEDGEMENT</a:t>
            </a:r>
          </a:p>
          <a:p>
            <a:pPr algn="ctr"/>
            <a:endParaRPr lang="en-US" sz="14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endParaRPr>
          </a:p>
          <a:p>
            <a:r>
              <a:rPr lang="en-US" sz="11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Special thanks to El-ROI for making this very day possible. I would like to express my heartfelt gratitude to Mr. &amp; Mrs. Nosike for their generous financial support, without which this journey would not have been possible.</a:t>
            </a:r>
          </a:p>
          <a:p>
            <a:endParaRPr lang="en-US" sz="11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endParaRPr>
          </a:p>
          <a:p>
            <a:r>
              <a:rPr lang="en-US" sz="11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I’m also deeply grateful to Mr. Charles, the General Overseer, for his invaluable mentorship and for playing a pivotal role in bringing Digital Technology Business School London to Nigeria in an accessible and affordable way</a:t>
            </a:r>
          </a:p>
          <a:p>
            <a:endParaRPr lang="en-US" sz="11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endParaRPr>
          </a:p>
          <a:p>
            <a:r>
              <a:rPr lang="en-US" sz="11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Special thanks to Mrs. Chioma Muanya for her unwavering academic guidance and motivational support throughout the entire course program.</a:t>
            </a:r>
          </a:p>
          <a:p>
            <a:endParaRPr lang="en-US" sz="11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endParaRPr>
          </a:p>
          <a:p>
            <a:r>
              <a:rPr lang="en-US" sz="11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Unending appreciation also goes to my amazing colleagues such as Blessing 001, Perpsy, Lolo, Godson, Ogochukwu, Felix, Cynthia, Suanu and many others, whose dedication, collaboration, and contributions enriched the learning experience and made this journey truly remarkable.</a:t>
            </a:r>
          </a:p>
          <a:p>
            <a:pPr algn="ctr"/>
            <a:endParaRPr lang="en-US" dirty="0"/>
          </a:p>
          <a:p>
            <a:pPr algn="ctr"/>
            <a:endParaRPr lang="en-US" dirty="0"/>
          </a:p>
        </p:txBody>
      </p:sp>
      <p:grpSp>
        <p:nvGrpSpPr>
          <p:cNvPr id="21" name="Group 20">
            <a:extLst>
              <a:ext uri="{FF2B5EF4-FFF2-40B4-BE49-F238E27FC236}">
                <a16:creationId xmlns:a16="http://schemas.microsoft.com/office/drawing/2014/main" id="{A16FB27A-8ECF-4F2F-870C-0128A8A52303}"/>
              </a:ext>
            </a:extLst>
          </p:cNvPr>
          <p:cNvGrpSpPr/>
          <p:nvPr/>
        </p:nvGrpSpPr>
        <p:grpSpPr>
          <a:xfrm>
            <a:off x="7230950" y="32084"/>
            <a:ext cx="4858774" cy="6970295"/>
            <a:chOff x="7166782" y="3377"/>
            <a:chExt cx="4858774" cy="7033408"/>
          </a:xfrm>
          <a:blipFill>
            <a:blip r:embed="rId2"/>
            <a:stretch>
              <a:fillRect/>
            </a:stretch>
          </a:blipFill>
          <a:effectLst>
            <a:glow rad="63500">
              <a:schemeClr val="accent3">
                <a:satMod val="175000"/>
                <a:alpha val="40000"/>
              </a:schemeClr>
            </a:glow>
          </a:effectLst>
        </p:grpSpPr>
        <p:sp>
          <p:nvSpPr>
            <p:cNvPr id="13" name="Rectangle: Rounded Corners 12">
              <a:extLst>
                <a:ext uri="{FF2B5EF4-FFF2-40B4-BE49-F238E27FC236}">
                  <a16:creationId xmlns:a16="http://schemas.microsoft.com/office/drawing/2014/main" id="{2582DB04-1E64-4A08-819B-4E3420C4DCF2}"/>
                </a:ext>
              </a:extLst>
            </p:cNvPr>
            <p:cNvSpPr/>
            <p:nvPr/>
          </p:nvSpPr>
          <p:spPr>
            <a:xfrm rot="1986251">
              <a:off x="8362824" y="1730096"/>
              <a:ext cx="1293809" cy="5306689"/>
            </a:xfrm>
            <a:prstGeom prst="roundRect">
              <a:avLst/>
            </a:prstGeom>
            <a:grpFill/>
            <a:ln>
              <a:no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1F36C33B-29CB-4A62-8713-14DE8FC06B63}"/>
                </a:ext>
              </a:extLst>
            </p:cNvPr>
            <p:cNvSpPr/>
            <p:nvPr/>
          </p:nvSpPr>
          <p:spPr>
            <a:xfrm rot="1986251">
              <a:off x="10402771" y="172998"/>
              <a:ext cx="1377957" cy="2170633"/>
            </a:xfrm>
            <a:prstGeom prst="roundRect">
              <a:avLst/>
            </a:prstGeom>
            <a:grpFill/>
            <a:ln>
              <a:no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F111C89E-9BAF-494B-916C-D3FF8097E532}"/>
                </a:ext>
              </a:extLst>
            </p:cNvPr>
            <p:cNvSpPr/>
            <p:nvPr/>
          </p:nvSpPr>
          <p:spPr>
            <a:xfrm rot="1986251">
              <a:off x="8514900" y="3377"/>
              <a:ext cx="1321692" cy="3352742"/>
            </a:xfrm>
            <a:prstGeom prst="roundRect">
              <a:avLst/>
            </a:prstGeom>
            <a:grpFill/>
            <a:ln>
              <a:no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24B69D59-90A2-4841-99C6-2F83D1BDC9CF}"/>
                </a:ext>
              </a:extLst>
            </p:cNvPr>
            <p:cNvSpPr/>
            <p:nvPr/>
          </p:nvSpPr>
          <p:spPr>
            <a:xfrm rot="1986251">
              <a:off x="7166782" y="3016757"/>
              <a:ext cx="1321692" cy="1457344"/>
            </a:xfrm>
            <a:prstGeom prst="roundRect">
              <a:avLst/>
            </a:prstGeom>
            <a:grpFill/>
            <a:ln>
              <a:no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B0C4725B-D58B-4812-9567-438FCC0D42D1}"/>
                </a:ext>
              </a:extLst>
            </p:cNvPr>
            <p:cNvSpPr/>
            <p:nvPr/>
          </p:nvSpPr>
          <p:spPr>
            <a:xfrm rot="1986251">
              <a:off x="9399781" y="3575540"/>
              <a:ext cx="1321692" cy="3289950"/>
            </a:xfrm>
            <a:prstGeom prst="roundRect">
              <a:avLst/>
            </a:prstGeom>
            <a:grpFill/>
            <a:ln>
              <a:no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A939CB77-DBFB-46F4-8532-B16C90C1B7EB}"/>
                </a:ext>
              </a:extLst>
            </p:cNvPr>
            <p:cNvSpPr/>
            <p:nvPr/>
          </p:nvSpPr>
          <p:spPr>
            <a:xfrm rot="1986251">
              <a:off x="10703864" y="2687004"/>
              <a:ext cx="1321692" cy="1267622"/>
            </a:xfrm>
            <a:prstGeom prst="roundRect">
              <a:avLst/>
            </a:prstGeom>
            <a:grpFill/>
            <a:ln>
              <a:no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4D797A67-3328-495E-AD41-04B6C9DB6A08}"/>
                </a:ext>
              </a:extLst>
            </p:cNvPr>
            <p:cNvSpPr/>
            <p:nvPr/>
          </p:nvSpPr>
          <p:spPr>
            <a:xfrm rot="1986251">
              <a:off x="11103136" y="4258036"/>
              <a:ext cx="742482" cy="1625320"/>
            </a:xfrm>
            <a:prstGeom prst="roundRect">
              <a:avLst/>
            </a:prstGeom>
            <a:grpFill/>
            <a:ln>
              <a:no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025E140F-C770-446D-A4E6-F860B2375525}"/>
                </a:ext>
              </a:extLst>
            </p:cNvPr>
            <p:cNvSpPr/>
            <p:nvPr/>
          </p:nvSpPr>
          <p:spPr>
            <a:xfrm rot="1986251">
              <a:off x="7511099" y="489124"/>
              <a:ext cx="742482" cy="2381250"/>
            </a:xfrm>
            <a:prstGeom prst="roundRect">
              <a:avLst/>
            </a:prstGeom>
            <a:grpFill/>
            <a:ln>
              <a:no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4433E9B0-E990-4558-8615-C9D7D705BA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7577" y="1572125"/>
            <a:ext cx="337225" cy="357277"/>
          </a:xfrm>
          <a:prstGeom prst="rect">
            <a:avLst/>
          </a:prstGeom>
        </p:spPr>
      </p:pic>
    </p:spTree>
    <p:extLst>
      <p:ext uri="{BB962C8B-B14F-4D97-AF65-F5344CB8AC3E}">
        <p14:creationId xmlns:p14="http://schemas.microsoft.com/office/powerpoint/2010/main" val="1107872941"/>
      </p:ext>
    </p:extLst>
  </p:cSld>
  <p:clrMapOvr>
    <a:masterClrMapping/>
  </p:clrMapOvr>
  <mc:AlternateContent xmlns:mc="http://schemas.openxmlformats.org/markup-compatibility/2006" xmlns:p14="http://schemas.microsoft.com/office/powerpoint/2010/main">
    <mc:Choice Requires="p14">
      <p:transition spd="slow" p14:dur="3400" advTm="1000">
        <p14:reveal/>
      </p:transition>
    </mc:Choice>
    <mc:Fallback xmlns="">
      <p:transition spd="slow" advTm="1000">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1138</TotalTime>
  <Words>936</Words>
  <Application>Microsoft Office PowerPoint</Application>
  <PresentationFormat>Widescreen</PresentationFormat>
  <Paragraphs>126</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Algerian</vt:lpstr>
      <vt:lpstr>Arial</vt:lpstr>
      <vt:lpstr>Calibri</vt:lpstr>
      <vt:lpstr>Microsoft Sans Serif</vt:lpstr>
      <vt:lpstr>Tw Cen MT</vt:lpstr>
      <vt:lpstr>Wingdings</vt:lpstr>
      <vt:lpstr>Circuit</vt:lpstr>
      <vt:lpstr>BETA MARKETPLACE Intelligence report: 2024/2025 Overview</vt:lpstr>
      <vt:lpstr>PowerPoint Presentation</vt:lpstr>
      <vt:lpstr>Product Analysis</vt:lpstr>
      <vt:lpstr>CUSTOMER INSIGHT</vt:lpstr>
      <vt:lpstr>Regional Distribution Analysis</vt:lpstr>
      <vt:lpstr>FINANCIAL OVERVIEW</vt:lpstr>
      <vt:lpstr>TIME INTELLIGENCE OVERVIEW:NAVIGATING DAILY, MONTHLY &amp; QUARTERLY TRENDS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BETA MARKETPLACE</dc:title>
  <dc:creator>MASTIG</dc:creator>
  <cp:lastModifiedBy>MASTIG</cp:lastModifiedBy>
  <cp:revision>81</cp:revision>
  <dcterms:created xsi:type="dcterms:W3CDTF">2025-05-28T21:16:18Z</dcterms:created>
  <dcterms:modified xsi:type="dcterms:W3CDTF">2025-06-06T19:23:46Z</dcterms:modified>
</cp:coreProperties>
</file>